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19.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23.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Lst>
  <p:sldSz cy="6858000" cx="12192000"/>
  <p:notesSz cx="6858000" cy="9144000"/>
  <p:embeddedFontLst>
    <p:embeddedFont>
      <p:font typeface="Play"/>
      <p:regular r:id="rId31"/>
      <p:bold r:id="rId32"/>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GoogleSlidesCustomDataVersion2">
      <go:slidesCustomData xmlns:go="http://customooxmlschemas.google.com/" r:id="rId33" roundtripDataSignature="AMtx7mhu5btz8xYyI8L5+3/zeT71K7u2v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22" Type="http://schemas.openxmlformats.org/officeDocument/2006/relationships/slide" Target="slides/slide18.xml"/><Relationship Id="rId21" Type="http://schemas.openxmlformats.org/officeDocument/2006/relationships/slide" Target="slides/slide17.xml"/><Relationship Id="rId24" Type="http://schemas.openxmlformats.org/officeDocument/2006/relationships/slide" Target="slides/slide20.xml"/><Relationship Id="rId23" Type="http://schemas.openxmlformats.org/officeDocument/2006/relationships/slide" Target="slides/slide19.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slide" Target="slides/slide22.xml"/><Relationship Id="rId25" Type="http://schemas.openxmlformats.org/officeDocument/2006/relationships/slide" Target="slides/slide21.xml"/><Relationship Id="rId28" Type="http://schemas.openxmlformats.org/officeDocument/2006/relationships/slide" Target="slides/slide24.xml"/><Relationship Id="rId27" Type="http://schemas.openxmlformats.org/officeDocument/2006/relationships/slide" Target="slides/slide23.xml"/><Relationship Id="rId5" Type="http://schemas.openxmlformats.org/officeDocument/2006/relationships/slide" Target="slides/slide1.xml"/><Relationship Id="rId6" Type="http://schemas.openxmlformats.org/officeDocument/2006/relationships/slide" Target="slides/slide2.xml"/><Relationship Id="rId29" Type="http://schemas.openxmlformats.org/officeDocument/2006/relationships/slide" Target="slides/slide25.xml"/><Relationship Id="rId7" Type="http://schemas.openxmlformats.org/officeDocument/2006/relationships/slide" Target="slides/slide3.xml"/><Relationship Id="rId8" Type="http://schemas.openxmlformats.org/officeDocument/2006/relationships/slide" Target="slides/slide4.xml"/><Relationship Id="rId31" Type="http://schemas.openxmlformats.org/officeDocument/2006/relationships/font" Target="fonts/Play-regular.fntdata"/><Relationship Id="rId30" Type="http://schemas.openxmlformats.org/officeDocument/2006/relationships/slide" Target="slides/slide26.xml"/><Relationship Id="rId11" Type="http://schemas.openxmlformats.org/officeDocument/2006/relationships/slide" Target="slides/slide7.xml"/><Relationship Id="rId33" Type="http://customschemas.google.com/relationships/presentationmetadata" Target="metadata"/><Relationship Id="rId10" Type="http://schemas.openxmlformats.org/officeDocument/2006/relationships/slide" Target="slides/slide6.xml"/><Relationship Id="rId32" Type="http://schemas.openxmlformats.org/officeDocument/2006/relationships/font" Target="fonts/Play-bold.fntdata"/><Relationship Id="rId13" Type="http://schemas.openxmlformats.org/officeDocument/2006/relationships/slide" Target="slides/slide9.xml"/><Relationship Id="rId12" Type="http://schemas.openxmlformats.org/officeDocument/2006/relationships/slide" Target="slides/slide8.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7" name="Shape 177"/>
        <p:cNvGrpSpPr/>
        <p:nvPr/>
      </p:nvGrpSpPr>
      <p:grpSpPr>
        <a:xfrm>
          <a:off x="0" y="0"/>
          <a:ext cx="0" cy="0"/>
          <a:chOff x="0" y="0"/>
          <a:chExt cx="0" cy="0"/>
        </a:xfrm>
      </p:grpSpPr>
      <p:sp>
        <p:nvSpPr>
          <p:cNvPr id="178" name="Google Shape;178;p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9" name="Google Shape;179;p1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5" name="Shape 185"/>
        <p:cNvGrpSpPr/>
        <p:nvPr/>
      </p:nvGrpSpPr>
      <p:grpSpPr>
        <a:xfrm>
          <a:off x="0" y="0"/>
          <a:ext cx="0" cy="0"/>
          <a:chOff x="0" y="0"/>
          <a:chExt cx="0" cy="0"/>
        </a:xfrm>
      </p:grpSpPr>
      <p:sp>
        <p:nvSpPr>
          <p:cNvPr id="186" name="Google Shape;186;p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7" name="Google Shape;187;p1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5" name="Shape 205"/>
        <p:cNvGrpSpPr/>
        <p:nvPr/>
      </p:nvGrpSpPr>
      <p:grpSpPr>
        <a:xfrm>
          <a:off x="0" y="0"/>
          <a:ext cx="0" cy="0"/>
          <a:chOff x="0" y="0"/>
          <a:chExt cx="0" cy="0"/>
        </a:xfrm>
      </p:grpSpPr>
      <p:sp>
        <p:nvSpPr>
          <p:cNvPr id="206" name="Google Shape;206;g20daf2f6dec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07" name="Google Shape;207;g20daf2f6dec_0_6: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9" name="Shape 219"/>
        <p:cNvGrpSpPr/>
        <p:nvPr/>
      </p:nvGrpSpPr>
      <p:grpSpPr>
        <a:xfrm>
          <a:off x="0" y="0"/>
          <a:ext cx="0" cy="0"/>
          <a:chOff x="0" y="0"/>
          <a:chExt cx="0" cy="0"/>
        </a:xfrm>
      </p:grpSpPr>
      <p:sp>
        <p:nvSpPr>
          <p:cNvPr id="220" name="Google Shape;220;p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US"/>
              <a:t>Margem, DOi, invasão perineural, estadiamento</a:t>
            </a:r>
            <a:endParaRPr/>
          </a:p>
        </p:txBody>
      </p:sp>
      <p:sp>
        <p:nvSpPr>
          <p:cNvPr id="221" name="Google Shape;221;p1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8" name="Shape 238"/>
        <p:cNvGrpSpPr/>
        <p:nvPr/>
      </p:nvGrpSpPr>
      <p:grpSpPr>
        <a:xfrm>
          <a:off x="0" y="0"/>
          <a:ext cx="0" cy="0"/>
          <a:chOff x="0" y="0"/>
          <a:chExt cx="0" cy="0"/>
        </a:xfrm>
      </p:grpSpPr>
      <p:sp>
        <p:nvSpPr>
          <p:cNvPr id="239" name="Google Shape;239;p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40" name="Google Shape;240;p1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6" name="Shape 246"/>
        <p:cNvGrpSpPr/>
        <p:nvPr/>
      </p:nvGrpSpPr>
      <p:grpSpPr>
        <a:xfrm>
          <a:off x="0" y="0"/>
          <a:ext cx="0" cy="0"/>
          <a:chOff x="0" y="0"/>
          <a:chExt cx="0" cy="0"/>
        </a:xfrm>
      </p:grpSpPr>
      <p:sp>
        <p:nvSpPr>
          <p:cNvPr id="247" name="Google Shape;247;g20daf2f6dec_0_4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48" name="Google Shape;248;g20daf2f6dec_0_42: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6" name="Shape 256"/>
        <p:cNvGrpSpPr/>
        <p:nvPr/>
      </p:nvGrpSpPr>
      <p:grpSpPr>
        <a:xfrm>
          <a:off x="0" y="0"/>
          <a:ext cx="0" cy="0"/>
          <a:chOff x="0" y="0"/>
          <a:chExt cx="0" cy="0"/>
        </a:xfrm>
      </p:grpSpPr>
      <p:sp>
        <p:nvSpPr>
          <p:cNvPr id="257" name="Google Shape;257;p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58" name="Google Shape;258;p1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9" name="Shape 269"/>
        <p:cNvGrpSpPr/>
        <p:nvPr/>
      </p:nvGrpSpPr>
      <p:grpSpPr>
        <a:xfrm>
          <a:off x="0" y="0"/>
          <a:ext cx="0" cy="0"/>
          <a:chOff x="0" y="0"/>
          <a:chExt cx="0" cy="0"/>
        </a:xfrm>
      </p:grpSpPr>
      <p:sp>
        <p:nvSpPr>
          <p:cNvPr id="270" name="Google Shape;270;g20daf2f6dec_0_5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71" name="Google Shape;271;g20daf2f6dec_0_54: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2" name="Shape 282"/>
        <p:cNvGrpSpPr/>
        <p:nvPr/>
      </p:nvGrpSpPr>
      <p:grpSpPr>
        <a:xfrm>
          <a:off x="0" y="0"/>
          <a:ext cx="0" cy="0"/>
          <a:chOff x="0" y="0"/>
          <a:chExt cx="0" cy="0"/>
        </a:xfrm>
      </p:grpSpPr>
      <p:sp>
        <p:nvSpPr>
          <p:cNvPr id="283" name="Google Shape;283;g20daf2f6dec_0_6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84" name="Google Shape;284;g20daf2f6dec_0_66: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5" name="Shape 295"/>
        <p:cNvGrpSpPr/>
        <p:nvPr/>
      </p:nvGrpSpPr>
      <p:grpSpPr>
        <a:xfrm>
          <a:off x="0" y="0"/>
          <a:ext cx="0" cy="0"/>
          <a:chOff x="0" y="0"/>
          <a:chExt cx="0" cy="0"/>
        </a:xfrm>
      </p:grpSpPr>
      <p:sp>
        <p:nvSpPr>
          <p:cNvPr id="296" name="Google Shape;296;g20daf2f6dec_0_9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97" name="Google Shape;297;g20daf2f6dec_0_9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9" name="Shape 89"/>
        <p:cNvGrpSpPr/>
        <p:nvPr/>
      </p:nvGrpSpPr>
      <p:grpSpPr>
        <a:xfrm>
          <a:off x="0" y="0"/>
          <a:ext cx="0" cy="0"/>
          <a:chOff x="0" y="0"/>
          <a:chExt cx="0" cy="0"/>
        </a:xfrm>
      </p:grpSpPr>
      <p:sp>
        <p:nvSpPr>
          <p:cNvPr id="90" name="Google Shape;90;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1" name="Google Shape;91;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8" name="Shape 308"/>
        <p:cNvGrpSpPr/>
        <p:nvPr/>
      </p:nvGrpSpPr>
      <p:grpSpPr>
        <a:xfrm>
          <a:off x="0" y="0"/>
          <a:ext cx="0" cy="0"/>
          <a:chOff x="0" y="0"/>
          <a:chExt cx="0" cy="0"/>
        </a:xfrm>
      </p:grpSpPr>
      <p:sp>
        <p:nvSpPr>
          <p:cNvPr id="309" name="Google Shape;309;g2dec1930113_0_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US"/>
              <a:t>Ver trabalhos com os fatores prognósticos em pacientes jovens - se não tiver, é ponto positivo.</a:t>
            </a:r>
            <a:endParaRPr/>
          </a:p>
        </p:txBody>
      </p:sp>
      <p:sp>
        <p:nvSpPr>
          <p:cNvPr id="310" name="Google Shape;310;g2dec1930113_0_2: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5" name="Shape 325"/>
        <p:cNvGrpSpPr/>
        <p:nvPr/>
      </p:nvGrpSpPr>
      <p:grpSpPr>
        <a:xfrm>
          <a:off x="0" y="0"/>
          <a:ext cx="0" cy="0"/>
          <a:chOff x="0" y="0"/>
          <a:chExt cx="0" cy="0"/>
        </a:xfrm>
      </p:grpSpPr>
      <p:sp>
        <p:nvSpPr>
          <p:cNvPr id="326" name="Google Shape;326;g20daf2f6dec_0_1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US"/>
              <a:t>Comentar sobre a intenção de publicar com a casuística completa.</a:t>
            </a:r>
            <a:endParaRPr/>
          </a:p>
        </p:txBody>
      </p:sp>
      <p:sp>
        <p:nvSpPr>
          <p:cNvPr id="327" name="Google Shape;327;g20daf2f6dec_0_118: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6" name="Shape 336"/>
        <p:cNvGrpSpPr/>
        <p:nvPr/>
      </p:nvGrpSpPr>
      <p:grpSpPr>
        <a:xfrm>
          <a:off x="0" y="0"/>
          <a:ext cx="0" cy="0"/>
          <a:chOff x="0" y="0"/>
          <a:chExt cx="0" cy="0"/>
        </a:xfrm>
      </p:grpSpPr>
      <p:sp>
        <p:nvSpPr>
          <p:cNvPr id="337" name="Google Shape;337;g20daf2f6dec_0_1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US"/>
              <a:t>Ver trabalhos com os fatores prognósticos em pacientes jovens - se não tiver, é ponto positivo.</a:t>
            </a:r>
            <a:endParaRPr/>
          </a:p>
        </p:txBody>
      </p:sp>
      <p:sp>
        <p:nvSpPr>
          <p:cNvPr id="338" name="Google Shape;338;g20daf2f6dec_0_13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5" name="Shape 345"/>
        <p:cNvGrpSpPr/>
        <p:nvPr/>
      </p:nvGrpSpPr>
      <p:grpSpPr>
        <a:xfrm>
          <a:off x="0" y="0"/>
          <a:ext cx="0" cy="0"/>
          <a:chOff x="0" y="0"/>
          <a:chExt cx="0" cy="0"/>
        </a:xfrm>
      </p:grpSpPr>
      <p:sp>
        <p:nvSpPr>
          <p:cNvPr id="346" name="Google Shape;346;p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47" name="Google Shape;347;p1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3" name="Shape 353"/>
        <p:cNvGrpSpPr/>
        <p:nvPr/>
      </p:nvGrpSpPr>
      <p:grpSpPr>
        <a:xfrm>
          <a:off x="0" y="0"/>
          <a:ext cx="0" cy="0"/>
          <a:chOff x="0" y="0"/>
          <a:chExt cx="0" cy="0"/>
        </a:xfrm>
      </p:grpSpPr>
      <p:sp>
        <p:nvSpPr>
          <p:cNvPr id="354" name="Google Shape;354;p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55" name="Google Shape;355;p1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2" name="Shape 362"/>
        <p:cNvGrpSpPr/>
        <p:nvPr/>
      </p:nvGrpSpPr>
      <p:grpSpPr>
        <a:xfrm>
          <a:off x="0" y="0"/>
          <a:ext cx="0" cy="0"/>
          <a:chOff x="0" y="0"/>
          <a:chExt cx="0" cy="0"/>
        </a:xfrm>
      </p:grpSpPr>
      <p:sp>
        <p:nvSpPr>
          <p:cNvPr id="363" name="Google Shape;363;g20daf2f6dec_0_10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64" name="Google Shape;364;g20daf2f6dec_0_104: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71" name="Shape 371"/>
        <p:cNvGrpSpPr/>
        <p:nvPr/>
      </p:nvGrpSpPr>
      <p:grpSpPr>
        <a:xfrm>
          <a:off x="0" y="0"/>
          <a:ext cx="0" cy="0"/>
          <a:chOff x="0" y="0"/>
          <a:chExt cx="0" cy="0"/>
        </a:xfrm>
      </p:grpSpPr>
      <p:sp>
        <p:nvSpPr>
          <p:cNvPr id="372" name="Google Shape;372;p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73" name="Google Shape;373;p1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7" name="Shape 97"/>
        <p:cNvGrpSpPr/>
        <p:nvPr/>
      </p:nvGrpSpPr>
      <p:grpSpPr>
        <a:xfrm>
          <a:off x="0" y="0"/>
          <a:ext cx="0" cy="0"/>
          <a:chOff x="0" y="0"/>
          <a:chExt cx="0" cy="0"/>
        </a:xfrm>
      </p:grpSpPr>
      <p:sp>
        <p:nvSpPr>
          <p:cNvPr id="98" name="Google Shape;98;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9" name="Google Shape;99;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8" name="Shape 108"/>
        <p:cNvGrpSpPr/>
        <p:nvPr/>
      </p:nvGrpSpPr>
      <p:grpSpPr>
        <a:xfrm>
          <a:off x="0" y="0"/>
          <a:ext cx="0" cy="0"/>
          <a:chOff x="0" y="0"/>
          <a:chExt cx="0" cy="0"/>
        </a:xfrm>
      </p:grpSpPr>
      <p:sp>
        <p:nvSpPr>
          <p:cNvPr id="109" name="Google Shape;109;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US"/>
              <a:t>3,6%</a:t>
            </a:r>
            <a:endParaRPr/>
          </a:p>
        </p:txBody>
      </p:sp>
      <p:sp>
        <p:nvSpPr>
          <p:cNvPr id="110" name="Google Shape;110;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4" name="Shape 124"/>
        <p:cNvGrpSpPr/>
        <p:nvPr/>
      </p:nvGrpSpPr>
      <p:grpSpPr>
        <a:xfrm>
          <a:off x="0" y="0"/>
          <a:ext cx="0" cy="0"/>
          <a:chOff x="0" y="0"/>
          <a:chExt cx="0" cy="0"/>
        </a:xfrm>
      </p:grpSpPr>
      <p:sp>
        <p:nvSpPr>
          <p:cNvPr id="125" name="Google Shape;125;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6" name="Google Shape;126;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2" name="Shape 132"/>
        <p:cNvGrpSpPr/>
        <p:nvPr/>
      </p:nvGrpSpPr>
      <p:grpSpPr>
        <a:xfrm>
          <a:off x="0" y="0"/>
          <a:ext cx="0" cy="0"/>
          <a:chOff x="0" y="0"/>
          <a:chExt cx="0" cy="0"/>
        </a:xfrm>
      </p:grpSpPr>
      <p:sp>
        <p:nvSpPr>
          <p:cNvPr id="133" name="Google Shape;133;p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4" name="Google Shape;134;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1" name="Shape 141"/>
        <p:cNvGrpSpPr/>
        <p:nvPr/>
      </p:nvGrpSpPr>
      <p:grpSpPr>
        <a:xfrm>
          <a:off x="0" y="0"/>
          <a:ext cx="0" cy="0"/>
          <a:chOff x="0" y="0"/>
          <a:chExt cx="0" cy="0"/>
        </a:xfrm>
      </p:grpSpPr>
      <p:sp>
        <p:nvSpPr>
          <p:cNvPr id="142" name="Google Shape;142;p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3" name="Google Shape;143;p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9" name="Shape 149"/>
        <p:cNvGrpSpPr/>
        <p:nvPr/>
      </p:nvGrpSpPr>
      <p:grpSpPr>
        <a:xfrm>
          <a:off x="0" y="0"/>
          <a:ext cx="0" cy="0"/>
          <a:chOff x="0" y="0"/>
          <a:chExt cx="0" cy="0"/>
        </a:xfrm>
      </p:grpSpPr>
      <p:sp>
        <p:nvSpPr>
          <p:cNvPr id="150" name="Google Shape;150;p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1" name="Google Shape;151;p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6" name="Shape 166"/>
        <p:cNvGrpSpPr/>
        <p:nvPr/>
      </p:nvGrpSpPr>
      <p:grpSpPr>
        <a:xfrm>
          <a:off x="0" y="0"/>
          <a:ext cx="0" cy="0"/>
          <a:chOff x="0" y="0"/>
          <a:chExt cx="0" cy="0"/>
        </a:xfrm>
      </p:grpSpPr>
      <p:sp>
        <p:nvSpPr>
          <p:cNvPr id="167" name="Google Shape;167;p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8" name="Google Shape;168;p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lide de Título" type="title">
  <p:cSld name="TITLE">
    <p:spTree>
      <p:nvGrpSpPr>
        <p:cNvPr id="11" name="Shape 11"/>
        <p:cNvGrpSpPr/>
        <p:nvPr/>
      </p:nvGrpSpPr>
      <p:grpSpPr>
        <a:xfrm>
          <a:off x="0" y="0"/>
          <a:ext cx="0" cy="0"/>
          <a:chOff x="0" y="0"/>
          <a:chExt cx="0" cy="0"/>
        </a:xfrm>
      </p:grpSpPr>
      <p:sp>
        <p:nvSpPr>
          <p:cNvPr id="12" name="Google Shape;12;p20"/>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6000"/>
              <a:buFont typeface="Play"/>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3" name="Google Shape;13;p20"/>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14" name="Google Shape;14;p2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 name="Google Shape;15;p2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 name="Google Shape;16;p2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e Texto Vertical" type="vertTx">
  <p:cSld name="VERTICAL_TEXT">
    <p:spTree>
      <p:nvGrpSpPr>
        <p:cNvPr id="68" name="Shape 68"/>
        <p:cNvGrpSpPr/>
        <p:nvPr/>
      </p:nvGrpSpPr>
      <p:grpSpPr>
        <a:xfrm>
          <a:off x="0" y="0"/>
          <a:ext cx="0" cy="0"/>
          <a:chOff x="0" y="0"/>
          <a:chExt cx="0" cy="0"/>
        </a:xfrm>
      </p:grpSpPr>
      <p:sp>
        <p:nvSpPr>
          <p:cNvPr id="69" name="Google Shape;69;p29"/>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0" name="Google Shape;70;p29"/>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1" name="Google Shape;71;p2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2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2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exto e Título Vertical" type="vertTitleAndTx">
  <p:cSld name="VERTICAL_TITLE_AND_VERTICAL_TEXT">
    <p:spTree>
      <p:nvGrpSpPr>
        <p:cNvPr id="74" name="Shape 74"/>
        <p:cNvGrpSpPr/>
        <p:nvPr/>
      </p:nvGrpSpPr>
      <p:grpSpPr>
        <a:xfrm>
          <a:off x="0" y="0"/>
          <a:ext cx="0" cy="0"/>
          <a:chOff x="0" y="0"/>
          <a:chExt cx="0" cy="0"/>
        </a:xfrm>
      </p:grpSpPr>
      <p:sp>
        <p:nvSpPr>
          <p:cNvPr id="75" name="Google Shape;75;p30"/>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6" name="Google Shape;76;p30"/>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7" name="Google Shape;77;p3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3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3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e Conteúdo" type="obj">
  <p:cSld name="OBJECT">
    <p:spTree>
      <p:nvGrpSpPr>
        <p:cNvPr id="17" name="Shape 17"/>
        <p:cNvGrpSpPr/>
        <p:nvPr/>
      </p:nvGrpSpPr>
      <p:grpSpPr>
        <a:xfrm>
          <a:off x="0" y="0"/>
          <a:ext cx="0" cy="0"/>
          <a:chOff x="0" y="0"/>
          <a:chExt cx="0" cy="0"/>
        </a:xfrm>
      </p:grpSpPr>
      <p:sp>
        <p:nvSpPr>
          <p:cNvPr id="18" name="Google Shape;18;p2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9" name="Google Shape;19;p21"/>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0" name="Google Shape;20;p2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 name="Google Shape;21;p2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2" name="Google Shape;22;p2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beçalho da Seção" type="secHead">
  <p:cSld name="SECTION_HEADER">
    <p:spTree>
      <p:nvGrpSpPr>
        <p:cNvPr id="23" name="Shape 23"/>
        <p:cNvGrpSpPr/>
        <p:nvPr/>
      </p:nvGrpSpPr>
      <p:grpSpPr>
        <a:xfrm>
          <a:off x="0" y="0"/>
          <a:ext cx="0" cy="0"/>
          <a:chOff x="0" y="0"/>
          <a:chExt cx="0" cy="0"/>
        </a:xfrm>
      </p:grpSpPr>
      <p:sp>
        <p:nvSpPr>
          <p:cNvPr id="24" name="Google Shape;24;p22"/>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Play"/>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5" name="Google Shape;25;p22"/>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757575"/>
              </a:buClr>
              <a:buSzPts val="2400"/>
              <a:buNone/>
              <a:defRPr sz="2400">
                <a:solidFill>
                  <a:srgbClr val="757575"/>
                </a:solidFill>
              </a:defRPr>
            </a:lvl1pPr>
            <a:lvl2pPr indent="-228600" lvl="1" marL="914400" algn="l">
              <a:lnSpc>
                <a:spcPct val="90000"/>
              </a:lnSpc>
              <a:spcBef>
                <a:spcPts val="500"/>
              </a:spcBef>
              <a:spcAft>
                <a:spcPts val="0"/>
              </a:spcAft>
              <a:buClr>
                <a:srgbClr val="757575"/>
              </a:buClr>
              <a:buSzPts val="2000"/>
              <a:buNone/>
              <a:defRPr sz="2000">
                <a:solidFill>
                  <a:srgbClr val="757575"/>
                </a:solidFill>
              </a:defRPr>
            </a:lvl2pPr>
            <a:lvl3pPr indent="-228600" lvl="2" marL="1371600" algn="l">
              <a:lnSpc>
                <a:spcPct val="90000"/>
              </a:lnSpc>
              <a:spcBef>
                <a:spcPts val="500"/>
              </a:spcBef>
              <a:spcAft>
                <a:spcPts val="0"/>
              </a:spcAft>
              <a:buClr>
                <a:srgbClr val="757575"/>
              </a:buClr>
              <a:buSzPts val="1800"/>
              <a:buNone/>
              <a:defRPr sz="1800">
                <a:solidFill>
                  <a:srgbClr val="757575"/>
                </a:solidFill>
              </a:defRPr>
            </a:lvl3pPr>
            <a:lvl4pPr indent="-228600" lvl="3" marL="1828800" algn="l">
              <a:lnSpc>
                <a:spcPct val="90000"/>
              </a:lnSpc>
              <a:spcBef>
                <a:spcPts val="500"/>
              </a:spcBef>
              <a:spcAft>
                <a:spcPts val="0"/>
              </a:spcAft>
              <a:buClr>
                <a:srgbClr val="757575"/>
              </a:buClr>
              <a:buSzPts val="1600"/>
              <a:buNone/>
              <a:defRPr sz="1600">
                <a:solidFill>
                  <a:srgbClr val="757575"/>
                </a:solidFill>
              </a:defRPr>
            </a:lvl4pPr>
            <a:lvl5pPr indent="-228600" lvl="4" marL="2286000" algn="l">
              <a:lnSpc>
                <a:spcPct val="90000"/>
              </a:lnSpc>
              <a:spcBef>
                <a:spcPts val="500"/>
              </a:spcBef>
              <a:spcAft>
                <a:spcPts val="0"/>
              </a:spcAft>
              <a:buClr>
                <a:srgbClr val="757575"/>
              </a:buClr>
              <a:buSzPts val="1600"/>
              <a:buNone/>
              <a:defRPr sz="1600">
                <a:solidFill>
                  <a:srgbClr val="757575"/>
                </a:solidFill>
              </a:defRPr>
            </a:lvl5pPr>
            <a:lvl6pPr indent="-228600" lvl="5" marL="2743200" algn="l">
              <a:lnSpc>
                <a:spcPct val="90000"/>
              </a:lnSpc>
              <a:spcBef>
                <a:spcPts val="500"/>
              </a:spcBef>
              <a:spcAft>
                <a:spcPts val="0"/>
              </a:spcAft>
              <a:buClr>
                <a:srgbClr val="757575"/>
              </a:buClr>
              <a:buSzPts val="1600"/>
              <a:buNone/>
              <a:defRPr sz="1600">
                <a:solidFill>
                  <a:srgbClr val="757575"/>
                </a:solidFill>
              </a:defRPr>
            </a:lvl6pPr>
            <a:lvl7pPr indent="-228600" lvl="6" marL="3200400" algn="l">
              <a:lnSpc>
                <a:spcPct val="90000"/>
              </a:lnSpc>
              <a:spcBef>
                <a:spcPts val="500"/>
              </a:spcBef>
              <a:spcAft>
                <a:spcPts val="0"/>
              </a:spcAft>
              <a:buClr>
                <a:srgbClr val="757575"/>
              </a:buClr>
              <a:buSzPts val="1600"/>
              <a:buNone/>
              <a:defRPr sz="1600">
                <a:solidFill>
                  <a:srgbClr val="757575"/>
                </a:solidFill>
              </a:defRPr>
            </a:lvl7pPr>
            <a:lvl8pPr indent="-228600" lvl="7" marL="3657600" algn="l">
              <a:lnSpc>
                <a:spcPct val="90000"/>
              </a:lnSpc>
              <a:spcBef>
                <a:spcPts val="500"/>
              </a:spcBef>
              <a:spcAft>
                <a:spcPts val="0"/>
              </a:spcAft>
              <a:buClr>
                <a:srgbClr val="757575"/>
              </a:buClr>
              <a:buSzPts val="1600"/>
              <a:buNone/>
              <a:defRPr sz="1600">
                <a:solidFill>
                  <a:srgbClr val="757575"/>
                </a:solidFill>
              </a:defRPr>
            </a:lvl8pPr>
            <a:lvl9pPr indent="-228600" lvl="8" marL="4114800" algn="l">
              <a:lnSpc>
                <a:spcPct val="90000"/>
              </a:lnSpc>
              <a:spcBef>
                <a:spcPts val="500"/>
              </a:spcBef>
              <a:spcAft>
                <a:spcPts val="0"/>
              </a:spcAft>
              <a:buClr>
                <a:srgbClr val="757575"/>
              </a:buClr>
              <a:buSzPts val="1600"/>
              <a:buNone/>
              <a:defRPr sz="1600">
                <a:solidFill>
                  <a:srgbClr val="757575"/>
                </a:solidFill>
              </a:defRPr>
            </a:lvl9pPr>
          </a:lstStyle>
          <a:p/>
        </p:txBody>
      </p:sp>
      <p:sp>
        <p:nvSpPr>
          <p:cNvPr id="26" name="Google Shape;26;p2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7" name="Google Shape;27;p2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8" name="Google Shape;28;p2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uas Partes de Conteúdo" type="twoObj">
  <p:cSld name="TWO_OBJECTS">
    <p:spTree>
      <p:nvGrpSpPr>
        <p:cNvPr id="29" name="Shape 29"/>
        <p:cNvGrpSpPr/>
        <p:nvPr/>
      </p:nvGrpSpPr>
      <p:grpSpPr>
        <a:xfrm>
          <a:off x="0" y="0"/>
          <a:ext cx="0" cy="0"/>
          <a:chOff x="0" y="0"/>
          <a:chExt cx="0" cy="0"/>
        </a:xfrm>
      </p:grpSpPr>
      <p:sp>
        <p:nvSpPr>
          <p:cNvPr id="30" name="Google Shape;30;p23"/>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1" name="Google Shape;31;p23"/>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2" name="Google Shape;32;p23"/>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3" name="Google Shape;33;p2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4" name="Google Shape;34;p2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2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ação" type="twoTxTwoObj">
  <p:cSld name="TWO_OBJECTS_WITH_TEXT">
    <p:spTree>
      <p:nvGrpSpPr>
        <p:cNvPr id="36" name="Shape 36"/>
        <p:cNvGrpSpPr/>
        <p:nvPr/>
      </p:nvGrpSpPr>
      <p:grpSpPr>
        <a:xfrm>
          <a:off x="0" y="0"/>
          <a:ext cx="0" cy="0"/>
          <a:chOff x="0" y="0"/>
          <a:chExt cx="0" cy="0"/>
        </a:xfrm>
      </p:grpSpPr>
      <p:sp>
        <p:nvSpPr>
          <p:cNvPr id="37" name="Google Shape;37;p24"/>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8" name="Google Shape;38;p24"/>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39" name="Google Shape;39;p24"/>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0" name="Google Shape;40;p24"/>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1" name="Google Shape;41;p24"/>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2" name="Google Shape;42;p2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2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4" name="Google Shape;44;p2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omente Título" type="titleOnly">
  <p:cSld name="TITLE_ONLY">
    <p:spTree>
      <p:nvGrpSpPr>
        <p:cNvPr id="45" name="Shape 45"/>
        <p:cNvGrpSpPr/>
        <p:nvPr/>
      </p:nvGrpSpPr>
      <p:grpSpPr>
        <a:xfrm>
          <a:off x="0" y="0"/>
          <a:ext cx="0" cy="0"/>
          <a:chOff x="0" y="0"/>
          <a:chExt cx="0" cy="0"/>
        </a:xfrm>
      </p:grpSpPr>
      <p:sp>
        <p:nvSpPr>
          <p:cNvPr id="46" name="Google Shape;46;p2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7" name="Google Shape;47;p2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2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9" name="Google Shape;49;p2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Em Branco" type="blank">
  <p:cSld name="BLANK">
    <p:spTree>
      <p:nvGrpSpPr>
        <p:cNvPr id="50" name="Shape 50"/>
        <p:cNvGrpSpPr/>
        <p:nvPr/>
      </p:nvGrpSpPr>
      <p:grpSpPr>
        <a:xfrm>
          <a:off x="0" y="0"/>
          <a:ext cx="0" cy="0"/>
          <a:chOff x="0" y="0"/>
          <a:chExt cx="0" cy="0"/>
        </a:xfrm>
      </p:grpSpPr>
      <p:sp>
        <p:nvSpPr>
          <p:cNvPr id="51" name="Google Shape;51;p2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2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2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údo com Legenda" type="objTx">
  <p:cSld name="OBJECT_WITH_CAPTION_TEXT">
    <p:spTree>
      <p:nvGrpSpPr>
        <p:cNvPr id="54" name="Shape 54"/>
        <p:cNvGrpSpPr/>
        <p:nvPr/>
      </p:nvGrpSpPr>
      <p:grpSpPr>
        <a:xfrm>
          <a:off x="0" y="0"/>
          <a:ext cx="0" cy="0"/>
          <a:chOff x="0" y="0"/>
          <a:chExt cx="0" cy="0"/>
        </a:xfrm>
      </p:grpSpPr>
      <p:sp>
        <p:nvSpPr>
          <p:cNvPr id="55" name="Google Shape;55;p27"/>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Play"/>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6" name="Google Shape;56;p27"/>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57" name="Google Shape;57;p27"/>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58" name="Google Shape;58;p2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2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2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magem com Legenda" type="picTx">
  <p:cSld name="PICTURE_WITH_CAPTION_TEXT">
    <p:spTree>
      <p:nvGrpSpPr>
        <p:cNvPr id="61" name="Shape 61"/>
        <p:cNvGrpSpPr/>
        <p:nvPr/>
      </p:nvGrpSpPr>
      <p:grpSpPr>
        <a:xfrm>
          <a:off x="0" y="0"/>
          <a:ext cx="0" cy="0"/>
          <a:chOff x="0" y="0"/>
          <a:chExt cx="0" cy="0"/>
        </a:xfrm>
      </p:grpSpPr>
      <p:sp>
        <p:nvSpPr>
          <p:cNvPr id="62" name="Google Shape;62;p28"/>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Play"/>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3" name="Google Shape;63;p28"/>
          <p:cNvSpPr/>
          <p:nvPr>
            <p:ph idx="2" type="pic"/>
          </p:nvPr>
        </p:nvSpPr>
        <p:spPr>
          <a:xfrm>
            <a:off x="5183188" y="987425"/>
            <a:ext cx="6172200" cy="4873625"/>
          </a:xfrm>
          <a:prstGeom prst="rect">
            <a:avLst/>
          </a:prstGeom>
          <a:noFill/>
          <a:ln>
            <a:noFill/>
          </a:ln>
        </p:spPr>
      </p:sp>
      <p:sp>
        <p:nvSpPr>
          <p:cNvPr id="64" name="Google Shape;64;p28"/>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5" name="Google Shape;65;p2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2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7" name="Google Shape;67;p2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19"/>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Play"/>
              <a:buNone/>
              <a:defRPr b="0" i="0" sz="4400" u="none" cap="none" strike="noStrike">
                <a:solidFill>
                  <a:schemeClr val="dk1"/>
                </a:solidFill>
                <a:latin typeface="Play"/>
                <a:ea typeface="Play"/>
                <a:cs typeface="Play"/>
                <a:sym typeface="Play"/>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Google Shape;7;p19"/>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8" name="Google Shape;8;p1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757575"/>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9" name="Google Shape;9;p1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757575"/>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0" name="Google Shape;10;p1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757575"/>
                </a:solidFill>
                <a:latin typeface="Arial"/>
                <a:ea typeface="Arial"/>
                <a:cs typeface="Arial"/>
                <a:sym typeface="Arial"/>
              </a:defRPr>
            </a:lvl1pPr>
            <a:lvl2pPr indent="0" lvl="1" marL="0" marR="0" rtl="0" algn="r">
              <a:spcBef>
                <a:spcPts val="0"/>
              </a:spcBef>
              <a:buNone/>
              <a:defRPr b="0" i="0" sz="1200" u="none" cap="none" strike="noStrike">
                <a:solidFill>
                  <a:srgbClr val="757575"/>
                </a:solidFill>
                <a:latin typeface="Arial"/>
                <a:ea typeface="Arial"/>
                <a:cs typeface="Arial"/>
                <a:sym typeface="Arial"/>
              </a:defRPr>
            </a:lvl2pPr>
            <a:lvl3pPr indent="0" lvl="2" marL="0" marR="0" rtl="0" algn="r">
              <a:spcBef>
                <a:spcPts val="0"/>
              </a:spcBef>
              <a:buNone/>
              <a:defRPr b="0" i="0" sz="1200" u="none" cap="none" strike="noStrike">
                <a:solidFill>
                  <a:srgbClr val="757575"/>
                </a:solidFill>
                <a:latin typeface="Arial"/>
                <a:ea typeface="Arial"/>
                <a:cs typeface="Arial"/>
                <a:sym typeface="Arial"/>
              </a:defRPr>
            </a:lvl3pPr>
            <a:lvl4pPr indent="0" lvl="3" marL="0" marR="0" rtl="0" algn="r">
              <a:spcBef>
                <a:spcPts val="0"/>
              </a:spcBef>
              <a:buNone/>
              <a:defRPr b="0" i="0" sz="1200" u="none" cap="none" strike="noStrike">
                <a:solidFill>
                  <a:srgbClr val="757575"/>
                </a:solidFill>
                <a:latin typeface="Arial"/>
                <a:ea typeface="Arial"/>
                <a:cs typeface="Arial"/>
                <a:sym typeface="Arial"/>
              </a:defRPr>
            </a:lvl4pPr>
            <a:lvl5pPr indent="0" lvl="4" marL="0" marR="0" rtl="0" algn="r">
              <a:spcBef>
                <a:spcPts val="0"/>
              </a:spcBef>
              <a:buNone/>
              <a:defRPr b="0" i="0" sz="1200" u="none" cap="none" strike="noStrike">
                <a:solidFill>
                  <a:srgbClr val="757575"/>
                </a:solidFill>
                <a:latin typeface="Arial"/>
                <a:ea typeface="Arial"/>
                <a:cs typeface="Arial"/>
                <a:sym typeface="Arial"/>
              </a:defRPr>
            </a:lvl5pPr>
            <a:lvl6pPr indent="0" lvl="5" marL="0" marR="0" rtl="0" algn="r">
              <a:spcBef>
                <a:spcPts val="0"/>
              </a:spcBef>
              <a:buNone/>
              <a:defRPr b="0" i="0" sz="1200" u="none" cap="none" strike="noStrike">
                <a:solidFill>
                  <a:srgbClr val="757575"/>
                </a:solidFill>
                <a:latin typeface="Arial"/>
                <a:ea typeface="Arial"/>
                <a:cs typeface="Arial"/>
                <a:sym typeface="Arial"/>
              </a:defRPr>
            </a:lvl6pPr>
            <a:lvl7pPr indent="0" lvl="6" marL="0" marR="0" rtl="0" algn="r">
              <a:spcBef>
                <a:spcPts val="0"/>
              </a:spcBef>
              <a:buNone/>
              <a:defRPr b="0" i="0" sz="1200" u="none" cap="none" strike="noStrike">
                <a:solidFill>
                  <a:srgbClr val="757575"/>
                </a:solidFill>
                <a:latin typeface="Arial"/>
                <a:ea typeface="Arial"/>
                <a:cs typeface="Arial"/>
                <a:sym typeface="Arial"/>
              </a:defRPr>
            </a:lvl7pPr>
            <a:lvl8pPr indent="0" lvl="7" marL="0" marR="0" rtl="0" algn="r">
              <a:spcBef>
                <a:spcPts val="0"/>
              </a:spcBef>
              <a:buNone/>
              <a:defRPr b="0" i="0" sz="1200" u="none" cap="none" strike="noStrike">
                <a:solidFill>
                  <a:srgbClr val="757575"/>
                </a:solidFill>
                <a:latin typeface="Arial"/>
                <a:ea typeface="Arial"/>
                <a:cs typeface="Arial"/>
                <a:sym typeface="Arial"/>
              </a:defRPr>
            </a:lvl8pPr>
            <a:lvl9pPr indent="0" lvl="8" marL="0" marR="0" rtl="0" algn="r">
              <a:spcBef>
                <a:spcPts val="0"/>
              </a:spcBef>
              <a:buNone/>
              <a:defRPr b="0" i="0" sz="1200" u="none" cap="none" strike="noStrike">
                <a:solidFill>
                  <a:srgbClr val="757575"/>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6.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6.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6.png"/><Relationship Id="rId4" Type="http://schemas.openxmlformats.org/officeDocument/2006/relationships/image" Target="../media/image10.png"/><Relationship Id="rId5" Type="http://schemas.openxmlformats.org/officeDocument/2006/relationships/image" Target="../media/image7.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6.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6.png"/><Relationship Id="rId4" Type="http://schemas.openxmlformats.org/officeDocument/2006/relationships/image" Target="../media/image8.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6.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image" Target="../media/image6.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image" Target="../media/image6.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 Id="rId3" Type="http://schemas.openxmlformats.org/officeDocument/2006/relationships/image" Target="../media/image6.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 Id="rId3" Type="http://schemas.openxmlformats.org/officeDocument/2006/relationships/image" Target="../media/image6.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 Id="rId3" Type="http://schemas.openxmlformats.org/officeDocument/2006/relationships/image" Target="../media/image6.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6.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 Id="rId3" Type="http://schemas.openxmlformats.org/officeDocument/2006/relationships/image" Target="../media/image6.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 Id="rId3" Type="http://schemas.openxmlformats.org/officeDocument/2006/relationships/image" Target="../media/image6.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 Id="rId3" Type="http://schemas.openxmlformats.org/officeDocument/2006/relationships/image" Target="../media/image6.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 Id="rId3" Type="http://schemas.openxmlformats.org/officeDocument/2006/relationships/image" Target="../media/image6.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 Id="rId3" Type="http://schemas.openxmlformats.org/officeDocument/2006/relationships/image" Target="../media/image6.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 Id="rId3" Type="http://schemas.openxmlformats.org/officeDocument/2006/relationships/image" Target="../media/image6.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 Id="rId3" Type="http://schemas.openxmlformats.org/officeDocument/2006/relationships/image" Target="../media/image6.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6.png"/><Relationship Id="rId4" Type="http://schemas.openxmlformats.org/officeDocument/2006/relationships/image" Target="../media/image1.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6.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6.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6.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6.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6.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6.png"/><Relationship Id="rId4" Type="http://schemas.openxmlformats.org/officeDocument/2006/relationships/image" Target="../media/image5.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83" name="Shape 83"/>
        <p:cNvGrpSpPr/>
        <p:nvPr/>
      </p:nvGrpSpPr>
      <p:grpSpPr>
        <a:xfrm>
          <a:off x="0" y="0"/>
          <a:ext cx="0" cy="0"/>
          <a:chOff x="0" y="0"/>
          <a:chExt cx="0" cy="0"/>
        </a:xfrm>
      </p:grpSpPr>
      <p:sp>
        <p:nvSpPr>
          <p:cNvPr id="84" name="Google Shape;84;p1"/>
          <p:cNvSpPr txBox="1"/>
          <p:nvPr>
            <p:ph type="ctrTitle"/>
          </p:nvPr>
        </p:nvSpPr>
        <p:spPr>
          <a:xfrm>
            <a:off x="1524000" y="1341028"/>
            <a:ext cx="9144000" cy="2462213"/>
          </a:xfrm>
          <a:prstGeom prst="rect">
            <a:avLst/>
          </a:prstGeom>
          <a:noFill/>
          <a:ln>
            <a:noFill/>
          </a:ln>
        </p:spPr>
        <p:txBody>
          <a:bodyPr anchorCtr="0" anchor="t" bIns="0" lIns="0" spcFirstLastPara="1" rIns="0" wrap="square" tIns="0">
            <a:spAutoFit/>
          </a:bodyPr>
          <a:lstStyle/>
          <a:p>
            <a:pPr indent="0" lvl="0" marL="0" rtl="0" algn="ctr">
              <a:lnSpc>
                <a:spcPct val="100000"/>
              </a:lnSpc>
              <a:spcBef>
                <a:spcPts val="0"/>
              </a:spcBef>
              <a:spcAft>
                <a:spcPts val="0"/>
              </a:spcAft>
              <a:buClr>
                <a:schemeClr val="dk1"/>
              </a:buClr>
              <a:buSzPts val="5000"/>
              <a:buFont typeface="Arial"/>
              <a:buNone/>
            </a:pPr>
            <a:r>
              <a:rPr b="1" lang="en-US" sz="3200">
                <a:latin typeface="Arial"/>
                <a:ea typeface="Arial"/>
                <a:cs typeface="Arial"/>
                <a:sym typeface="Arial"/>
              </a:rPr>
              <a:t>CLINICAL AND PATHOLOGIC CHARACTERISTICS OF HEAD AND NECK SQUAMOUS CELL CANCER IN YOUNG ADULTS OF AN ONCOLOGY CENTER IN BRAZIL</a:t>
            </a:r>
            <a:endParaRPr b="1" sz="4400">
              <a:latin typeface="Arial"/>
              <a:ea typeface="Arial"/>
              <a:cs typeface="Arial"/>
              <a:sym typeface="Arial"/>
            </a:endParaRPr>
          </a:p>
        </p:txBody>
      </p:sp>
      <p:sp>
        <p:nvSpPr>
          <p:cNvPr id="85" name="Google Shape;85;p1"/>
          <p:cNvSpPr txBox="1"/>
          <p:nvPr>
            <p:ph idx="1" type="subTitle"/>
          </p:nvPr>
        </p:nvSpPr>
        <p:spPr>
          <a:xfrm>
            <a:off x="1385777" y="4194406"/>
            <a:ext cx="9144000" cy="1153771"/>
          </a:xfrm>
          <a:prstGeom prst="rect">
            <a:avLst/>
          </a:prstGeom>
          <a:noFill/>
          <a:ln>
            <a:noFill/>
          </a:ln>
        </p:spPr>
        <p:txBody>
          <a:bodyPr anchorCtr="0" anchor="t" bIns="45700" lIns="91425" spcFirstLastPara="1" rIns="91425" wrap="square" tIns="45700">
            <a:normAutofit lnSpcReduction="10000"/>
          </a:bodyPr>
          <a:lstStyle/>
          <a:p>
            <a:pPr indent="0" lvl="0" marL="0" rtl="0" algn="ctr">
              <a:lnSpc>
                <a:spcPct val="90000"/>
              </a:lnSpc>
              <a:spcBef>
                <a:spcPts val="0"/>
              </a:spcBef>
              <a:spcAft>
                <a:spcPts val="0"/>
              </a:spcAft>
              <a:buClr>
                <a:schemeClr val="dk1"/>
              </a:buClr>
              <a:buSzPts val="2000"/>
              <a:buNone/>
            </a:pPr>
            <a:r>
              <a:rPr lang="en-US" sz="2000"/>
              <a:t>Wilker Dias Martins</a:t>
            </a:r>
            <a:endParaRPr/>
          </a:p>
          <a:p>
            <a:pPr indent="0" lvl="0" marL="0" rtl="0" algn="ctr">
              <a:lnSpc>
                <a:spcPct val="90000"/>
              </a:lnSpc>
              <a:spcBef>
                <a:spcPts val="1000"/>
              </a:spcBef>
              <a:spcAft>
                <a:spcPts val="0"/>
              </a:spcAft>
              <a:buClr>
                <a:schemeClr val="dk1"/>
              </a:buClr>
              <a:buSzPts val="2000"/>
              <a:buNone/>
            </a:pPr>
            <a:r>
              <a:rPr lang="en-US" sz="2000"/>
              <a:t>M.D., PGY3 Surgical Pathology - HC-FMUSP</a:t>
            </a:r>
            <a:endParaRPr/>
          </a:p>
          <a:p>
            <a:pPr indent="0" lvl="0" marL="0" rtl="0" algn="ctr">
              <a:lnSpc>
                <a:spcPct val="90000"/>
              </a:lnSpc>
              <a:spcBef>
                <a:spcPts val="1000"/>
              </a:spcBef>
              <a:spcAft>
                <a:spcPts val="0"/>
              </a:spcAft>
              <a:buClr>
                <a:schemeClr val="dk1"/>
              </a:buClr>
              <a:buSzPts val="2000"/>
              <a:buNone/>
            </a:pPr>
            <a:r>
              <a:rPr lang="en-US" sz="2000"/>
              <a:t>May 30th, 2024</a:t>
            </a:r>
            <a:endParaRPr/>
          </a:p>
          <a:p>
            <a:pPr indent="0" lvl="0" marL="0" rtl="0" algn="ctr">
              <a:lnSpc>
                <a:spcPct val="90000"/>
              </a:lnSpc>
              <a:spcBef>
                <a:spcPts val="1000"/>
              </a:spcBef>
              <a:spcAft>
                <a:spcPts val="0"/>
              </a:spcAft>
              <a:buClr>
                <a:schemeClr val="dk1"/>
              </a:buClr>
              <a:buSzPts val="2400"/>
              <a:buNone/>
            </a:pPr>
            <a:r>
              <a:t/>
            </a:r>
            <a:endParaRPr/>
          </a:p>
        </p:txBody>
      </p:sp>
      <p:pic>
        <p:nvPicPr>
          <p:cNvPr descr="Icespensino – Plataforma ICESP de Ensino" id="86" name="Google Shape;86;p1"/>
          <p:cNvPicPr preferRelativeResize="0"/>
          <p:nvPr/>
        </p:nvPicPr>
        <p:blipFill rotWithShape="1">
          <a:blip r:embed="rId3">
            <a:alphaModFix/>
          </a:blip>
          <a:srcRect b="0" l="1" r="78584" t="0"/>
          <a:stretch/>
        </p:blipFill>
        <p:spPr>
          <a:xfrm>
            <a:off x="4790501" y="5661939"/>
            <a:ext cx="2610998" cy="1254125"/>
          </a:xfrm>
          <a:prstGeom prst="rect">
            <a:avLst/>
          </a:prstGeom>
          <a:noFill/>
          <a:ln>
            <a:noFill/>
          </a:ln>
        </p:spPr>
      </p:pic>
      <p:pic>
        <p:nvPicPr>
          <p:cNvPr descr="Icespensino – Plataforma ICESP de Ensino" id="87" name="Google Shape;87;p1"/>
          <p:cNvPicPr preferRelativeResize="0"/>
          <p:nvPr/>
        </p:nvPicPr>
        <p:blipFill rotWithShape="1">
          <a:blip r:embed="rId3">
            <a:alphaModFix/>
          </a:blip>
          <a:srcRect b="0" l="60160" r="20465" t="0"/>
          <a:stretch/>
        </p:blipFill>
        <p:spPr>
          <a:xfrm>
            <a:off x="9348624" y="5701312"/>
            <a:ext cx="2362306" cy="1254125"/>
          </a:xfrm>
          <a:prstGeom prst="rect">
            <a:avLst/>
          </a:prstGeom>
          <a:noFill/>
          <a:ln>
            <a:noFill/>
          </a:ln>
        </p:spPr>
      </p:pic>
      <p:pic>
        <p:nvPicPr>
          <p:cNvPr descr="Icespensino – Plataforma ICESP de Ensino" id="88" name="Google Shape;88;p1"/>
          <p:cNvPicPr preferRelativeResize="0"/>
          <p:nvPr/>
        </p:nvPicPr>
        <p:blipFill rotWithShape="1">
          <a:blip r:embed="rId3">
            <a:alphaModFix/>
          </a:blip>
          <a:srcRect b="0" l="18647" r="61976" t="0"/>
          <a:stretch/>
        </p:blipFill>
        <p:spPr>
          <a:xfrm>
            <a:off x="204368" y="5701313"/>
            <a:ext cx="2362306" cy="1254125"/>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0" name="Shape 180"/>
        <p:cNvGrpSpPr/>
        <p:nvPr/>
      </p:nvGrpSpPr>
      <p:grpSpPr>
        <a:xfrm>
          <a:off x="0" y="0"/>
          <a:ext cx="0" cy="0"/>
          <a:chOff x="0" y="0"/>
          <a:chExt cx="0" cy="0"/>
        </a:xfrm>
      </p:grpSpPr>
      <p:sp>
        <p:nvSpPr>
          <p:cNvPr id="181" name="Google Shape;181;p10"/>
          <p:cNvSpPr txBox="1"/>
          <p:nvPr>
            <p:ph type="title"/>
          </p:nvPr>
        </p:nvSpPr>
        <p:spPr>
          <a:xfrm>
            <a:off x="4064295" y="2766218"/>
            <a:ext cx="4063409" cy="1325563"/>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dk1"/>
              </a:buClr>
              <a:buSzPts val="4400"/>
              <a:buFont typeface="Arial"/>
              <a:buNone/>
            </a:pPr>
            <a:r>
              <a:rPr b="1" lang="en-US">
                <a:latin typeface="Arial"/>
                <a:ea typeface="Arial"/>
                <a:cs typeface="Arial"/>
                <a:sym typeface="Arial"/>
              </a:rPr>
              <a:t>Results</a:t>
            </a:r>
            <a:endParaRPr/>
          </a:p>
        </p:txBody>
      </p:sp>
      <p:pic>
        <p:nvPicPr>
          <p:cNvPr descr="Icespensino – Plataforma ICESP de Ensino" id="182" name="Google Shape;182;p10"/>
          <p:cNvPicPr preferRelativeResize="0"/>
          <p:nvPr/>
        </p:nvPicPr>
        <p:blipFill rotWithShape="1">
          <a:blip r:embed="rId3">
            <a:alphaModFix/>
          </a:blip>
          <a:srcRect b="0" l="18647" r="61976" t="0"/>
          <a:stretch/>
        </p:blipFill>
        <p:spPr>
          <a:xfrm>
            <a:off x="204368" y="5701313"/>
            <a:ext cx="2362306" cy="1254125"/>
          </a:xfrm>
          <a:prstGeom prst="rect">
            <a:avLst/>
          </a:prstGeom>
          <a:noFill/>
          <a:ln>
            <a:noFill/>
          </a:ln>
        </p:spPr>
      </p:pic>
      <p:pic>
        <p:nvPicPr>
          <p:cNvPr descr="Icespensino – Plataforma ICESP de Ensino" id="183" name="Google Shape;183;p10"/>
          <p:cNvPicPr preferRelativeResize="0"/>
          <p:nvPr/>
        </p:nvPicPr>
        <p:blipFill rotWithShape="1">
          <a:blip r:embed="rId3">
            <a:alphaModFix/>
          </a:blip>
          <a:srcRect b="0" l="1" r="78584" t="0"/>
          <a:stretch/>
        </p:blipFill>
        <p:spPr>
          <a:xfrm>
            <a:off x="4790501" y="5661939"/>
            <a:ext cx="2610998" cy="1254125"/>
          </a:xfrm>
          <a:prstGeom prst="rect">
            <a:avLst/>
          </a:prstGeom>
          <a:noFill/>
          <a:ln>
            <a:noFill/>
          </a:ln>
        </p:spPr>
      </p:pic>
      <p:pic>
        <p:nvPicPr>
          <p:cNvPr descr="Icespensino – Plataforma ICESP de Ensino" id="184" name="Google Shape;184;p10"/>
          <p:cNvPicPr preferRelativeResize="0"/>
          <p:nvPr/>
        </p:nvPicPr>
        <p:blipFill rotWithShape="1">
          <a:blip r:embed="rId3">
            <a:alphaModFix/>
          </a:blip>
          <a:srcRect b="0" l="60160" r="20465" t="0"/>
          <a:stretch/>
        </p:blipFill>
        <p:spPr>
          <a:xfrm>
            <a:off x="9348624" y="5701312"/>
            <a:ext cx="2362306" cy="1254125"/>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8" name="Shape 188"/>
        <p:cNvGrpSpPr/>
        <p:nvPr/>
      </p:nvGrpSpPr>
      <p:grpSpPr>
        <a:xfrm>
          <a:off x="0" y="0"/>
          <a:ext cx="0" cy="0"/>
          <a:chOff x="0" y="0"/>
          <a:chExt cx="0" cy="0"/>
        </a:xfrm>
      </p:grpSpPr>
      <p:pic>
        <p:nvPicPr>
          <p:cNvPr descr="Icespensino – Plataforma ICESP de Ensino" id="189" name="Google Shape;189;p11"/>
          <p:cNvPicPr preferRelativeResize="0"/>
          <p:nvPr/>
        </p:nvPicPr>
        <p:blipFill rotWithShape="1">
          <a:blip r:embed="rId3">
            <a:alphaModFix/>
          </a:blip>
          <a:srcRect b="0" l="18647" r="61976" t="0"/>
          <a:stretch/>
        </p:blipFill>
        <p:spPr>
          <a:xfrm>
            <a:off x="204368" y="5701313"/>
            <a:ext cx="2362306" cy="1254125"/>
          </a:xfrm>
          <a:prstGeom prst="rect">
            <a:avLst/>
          </a:prstGeom>
          <a:noFill/>
          <a:ln>
            <a:noFill/>
          </a:ln>
        </p:spPr>
      </p:pic>
      <p:pic>
        <p:nvPicPr>
          <p:cNvPr descr="Icespensino – Plataforma ICESP de Ensino" id="190" name="Google Shape;190;p11"/>
          <p:cNvPicPr preferRelativeResize="0"/>
          <p:nvPr/>
        </p:nvPicPr>
        <p:blipFill rotWithShape="1">
          <a:blip r:embed="rId3">
            <a:alphaModFix/>
          </a:blip>
          <a:srcRect b="0" l="1" r="78584" t="0"/>
          <a:stretch/>
        </p:blipFill>
        <p:spPr>
          <a:xfrm>
            <a:off x="4790501" y="5661939"/>
            <a:ext cx="2610998" cy="1254125"/>
          </a:xfrm>
          <a:prstGeom prst="rect">
            <a:avLst/>
          </a:prstGeom>
          <a:noFill/>
          <a:ln>
            <a:noFill/>
          </a:ln>
        </p:spPr>
      </p:pic>
      <p:pic>
        <p:nvPicPr>
          <p:cNvPr descr="Icespensino – Plataforma ICESP de Ensino" id="191" name="Google Shape;191;p11"/>
          <p:cNvPicPr preferRelativeResize="0"/>
          <p:nvPr/>
        </p:nvPicPr>
        <p:blipFill rotWithShape="1">
          <a:blip r:embed="rId3">
            <a:alphaModFix/>
          </a:blip>
          <a:srcRect b="0" l="60160" r="20465" t="0"/>
          <a:stretch/>
        </p:blipFill>
        <p:spPr>
          <a:xfrm>
            <a:off x="9348624" y="5701312"/>
            <a:ext cx="2362306" cy="1254125"/>
          </a:xfrm>
          <a:prstGeom prst="rect">
            <a:avLst/>
          </a:prstGeom>
          <a:noFill/>
          <a:ln>
            <a:noFill/>
          </a:ln>
        </p:spPr>
      </p:pic>
      <p:sp>
        <p:nvSpPr>
          <p:cNvPr id="192" name="Google Shape;192;p11"/>
          <p:cNvSpPr txBox="1"/>
          <p:nvPr>
            <p:ph type="title"/>
          </p:nvPr>
        </p:nvSpPr>
        <p:spPr>
          <a:xfrm>
            <a:off x="284140" y="205985"/>
            <a:ext cx="11907859" cy="1354217"/>
          </a:xfrm>
          <a:prstGeom prst="rect">
            <a:avLst/>
          </a:prstGeom>
          <a:noFill/>
          <a:ln>
            <a:noFill/>
          </a:ln>
        </p:spPr>
        <p:txBody>
          <a:bodyPr anchorCtr="0" anchor="t" bIns="0" lIns="0" spcFirstLastPara="1" rIns="0" wrap="square" tIns="0">
            <a:spAutoFit/>
          </a:bodyPr>
          <a:lstStyle/>
          <a:p>
            <a:pPr indent="0" lvl="0" marL="0" rtl="0" algn="l">
              <a:lnSpc>
                <a:spcPct val="100000"/>
              </a:lnSpc>
              <a:spcBef>
                <a:spcPts val="0"/>
              </a:spcBef>
              <a:spcAft>
                <a:spcPts val="0"/>
              </a:spcAft>
              <a:buClr>
                <a:schemeClr val="dk1"/>
              </a:buClr>
              <a:buSzPts val="1400"/>
              <a:buFont typeface="Arial"/>
              <a:buNone/>
            </a:pPr>
            <a:r>
              <a:rPr b="1" lang="en-US">
                <a:latin typeface="Arial"/>
                <a:ea typeface="Arial"/>
                <a:cs typeface="Arial"/>
                <a:sym typeface="Arial"/>
              </a:rPr>
              <a:t>Results - Clinicopathological characteristics of HNSCC patients (n=24)</a:t>
            </a:r>
            <a:endParaRPr b="1">
              <a:latin typeface="Arial"/>
              <a:ea typeface="Arial"/>
              <a:cs typeface="Arial"/>
              <a:sym typeface="Arial"/>
            </a:endParaRPr>
          </a:p>
        </p:txBody>
      </p:sp>
      <p:pic>
        <p:nvPicPr>
          <p:cNvPr id="193" name="Google Shape;193;p11"/>
          <p:cNvPicPr preferRelativeResize="0"/>
          <p:nvPr/>
        </p:nvPicPr>
        <p:blipFill rotWithShape="1">
          <a:blip r:embed="rId4">
            <a:alphaModFix/>
          </a:blip>
          <a:srcRect b="8491" l="0" r="0" t="0"/>
          <a:stretch/>
        </p:blipFill>
        <p:spPr>
          <a:xfrm>
            <a:off x="295679" y="1741621"/>
            <a:ext cx="5800321" cy="3920317"/>
          </a:xfrm>
          <a:prstGeom prst="rect">
            <a:avLst/>
          </a:prstGeom>
          <a:noFill/>
          <a:ln>
            <a:noFill/>
          </a:ln>
        </p:spPr>
      </p:pic>
      <p:pic>
        <p:nvPicPr>
          <p:cNvPr descr="Tabela&#10;&#10;Descrição gerada automaticamente" id="194" name="Google Shape;194;p11"/>
          <p:cNvPicPr preferRelativeResize="0"/>
          <p:nvPr/>
        </p:nvPicPr>
        <p:blipFill rotWithShape="1">
          <a:blip r:embed="rId5">
            <a:alphaModFix/>
          </a:blip>
          <a:srcRect b="1469" l="0" r="8605" t="49445"/>
          <a:stretch/>
        </p:blipFill>
        <p:spPr>
          <a:xfrm>
            <a:off x="6603330" y="1850066"/>
            <a:ext cx="5384304" cy="3811873"/>
          </a:xfrm>
          <a:prstGeom prst="rect">
            <a:avLst/>
          </a:prstGeom>
          <a:noFill/>
          <a:ln>
            <a:noFill/>
          </a:ln>
        </p:spPr>
      </p:pic>
      <p:sp>
        <p:nvSpPr>
          <p:cNvPr id="195" name="Google Shape;195;p11"/>
          <p:cNvSpPr/>
          <p:nvPr/>
        </p:nvSpPr>
        <p:spPr>
          <a:xfrm>
            <a:off x="5289725" y="3017000"/>
            <a:ext cx="212700" cy="106200"/>
          </a:xfrm>
          <a:prstGeom prst="leftArrow">
            <a:avLst>
              <a:gd fmla="val 50000" name="adj1"/>
              <a:gd fmla="val 50000" name="adj2"/>
            </a:avLst>
          </a:prstGeom>
          <a:solidFill>
            <a:schemeClr val="accent3"/>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196" name="Google Shape;196;p11"/>
          <p:cNvSpPr/>
          <p:nvPr/>
        </p:nvSpPr>
        <p:spPr>
          <a:xfrm>
            <a:off x="5289725" y="3474200"/>
            <a:ext cx="212700" cy="106200"/>
          </a:xfrm>
          <a:prstGeom prst="leftArrow">
            <a:avLst>
              <a:gd fmla="val 50000" name="adj1"/>
              <a:gd fmla="val 50000" name="adj2"/>
            </a:avLst>
          </a:prstGeom>
          <a:solidFill>
            <a:schemeClr val="accent3"/>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197" name="Google Shape;197;p11"/>
          <p:cNvSpPr/>
          <p:nvPr/>
        </p:nvSpPr>
        <p:spPr>
          <a:xfrm>
            <a:off x="5289725" y="4312400"/>
            <a:ext cx="212700" cy="106200"/>
          </a:xfrm>
          <a:prstGeom prst="leftArrow">
            <a:avLst>
              <a:gd fmla="val 50000" name="adj1"/>
              <a:gd fmla="val 50000" name="adj2"/>
            </a:avLst>
          </a:prstGeom>
          <a:solidFill>
            <a:schemeClr val="accent3"/>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198" name="Google Shape;198;p11"/>
          <p:cNvSpPr/>
          <p:nvPr/>
        </p:nvSpPr>
        <p:spPr>
          <a:xfrm>
            <a:off x="5289725" y="4769600"/>
            <a:ext cx="212700" cy="106200"/>
          </a:xfrm>
          <a:prstGeom prst="leftArrow">
            <a:avLst>
              <a:gd fmla="val 50000" name="adj1"/>
              <a:gd fmla="val 50000" name="adj2"/>
            </a:avLst>
          </a:prstGeom>
          <a:solidFill>
            <a:schemeClr val="accent3"/>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199" name="Google Shape;199;p11"/>
          <p:cNvSpPr/>
          <p:nvPr/>
        </p:nvSpPr>
        <p:spPr>
          <a:xfrm>
            <a:off x="11538125" y="2331200"/>
            <a:ext cx="212700" cy="106200"/>
          </a:xfrm>
          <a:prstGeom prst="leftArrow">
            <a:avLst>
              <a:gd fmla="val 50000" name="adj1"/>
              <a:gd fmla="val 50000" name="adj2"/>
            </a:avLst>
          </a:prstGeom>
          <a:solidFill>
            <a:schemeClr val="accent3"/>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200" name="Google Shape;200;p11"/>
          <p:cNvSpPr/>
          <p:nvPr/>
        </p:nvSpPr>
        <p:spPr>
          <a:xfrm>
            <a:off x="11538125" y="3398000"/>
            <a:ext cx="212700" cy="106200"/>
          </a:xfrm>
          <a:prstGeom prst="leftArrow">
            <a:avLst>
              <a:gd fmla="val 50000" name="adj1"/>
              <a:gd fmla="val 50000" name="adj2"/>
            </a:avLst>
          </a:prstGeom>
          <a:solidFill>
            <a:schemeClr val="accent3"/>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201" name="Google Shape;201;p11"/>
          <p:cNvSpPr/>
          <p:nvPr/>
        </p:nvSpPr>
        <p:spPr>
          <a:xfrm>
            <a:off x="11538125" y="4464800"/>
            <a:ext cx="212700" cy="106200"/>
          </a:xfrm>
          <a:prstGeom prst="leftArrow">
            <a:avLst>
              <a:gd fmla="val 50000" name="adj1"/>
              <a:gd fmla="val 50000" name="adj2"/>
            </a:avLst>
          </a:prstGeom>
          <a:solidFill>
            <a:schemeClr val="accent3"/>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202" name="Google Shape;202;p11"/>
          <p:cNvSpPr/>
          <p:nvPr/>
        </p:nvSpPr>
        <p:spPr>
          <a:xfrm>
            <a:off x="11538125" y="5303000"/>
            <a:ext cx="212700" cy="106200"/>
          </a:xfrm>
          <a:prstGeom prst="leftArrow">
            <a:avLst>
              <a:gd fmla="val 50000" name="adj1"/>
              <a:gd fmla="val 50000" name="adj2"/>
            </a:avLst>
          </a:prstGeom>
          <a:solidFill>
            <a:schemeClr val="accent3"/>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203" name="Google Shape;203;p11"/>
          <p:cNvSpPr/>
          <p:nvPr/>
        </p:nvSpPr>
        <p:spPr>
          <a:xfrm>
            <a:off x="11792450" y="3312925"/>
            <a:ext cx="212700" cy="191400"/>
          </a:xfrm>
          <a:prstGeom prst="star5">
            <a:avLst>
              <a:gd fmla="val 19098" name="adj"/>
              <a:gd fmla="val 105146" name="hf"/>
              <a:gd fmla="val 110557" name="vf"/>
            </a:avLst>
          </a:prstGeom>
          <a:solidFill>
            <a:schemeClr val="accent3"/>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204" name="Google Shape;204;p11"/>
          <p:cNvSpPr/>
          <p:nvPr/>
        </p:nvSpPr>
        <p:spPr>
          <a:xfrm>
            <a:off x="11792450" y="5217925"/>
            <a:ext cx="212700" cy="191400"/>
          </a:xfrm>
          <a:prstGeom prst="star5">
            <a:avLst>
              <a:gd fmla="val 19098" name="adj"/>
              <a:gd fmla="val 105146" name="hf"/>
              <a:gd fmla="val 110557" name="vf"/>
            </a:avLst>
          </a:prstGeom>
          <a:solidFill>
            <a:schemeClr val="accent3"/>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95"/>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96"/>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97"/>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98"/>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99"/>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00"/>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03"/>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01"/>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02"/>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04"/>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8" name="Shape 208"/>
        <p:cNvGrpSpPr/>
        <p:nvPr/>
      </p:nvGrpSpPr>
      <p:grpSpPr>
        <a:xfrm>
          <a:off x="0" y="0"/>
          <a:ext cx="0" cy="0"/>
          <a:chOff x="0" y="0"/>
          <a:chExt cx="0" cy="0"/>
        </a:xfrm>
      </p:grpSpPr>
      <p:pic>
        <p:nvPicPr>
          <p:cNvPr descr="Icespensino – Plataforma ICESP de Ensino" id="209" name="Google Shape;209;g20daf2f6dec_0_6"/>
          <p:cNvPicPr preferRelativeResize="0"/>
          <p:nvPr/>
        </p:nvPicPr>
        <p:blipFill rotWithShape="1">
          <a:blip r:embed="rId3">
            <a:alphaModFix/>
          </a:blip>
          <a:srcRect b="0" l="18647" r="61976" t="0"/>
          <a:stretch/>
        </p:blipFill>
        <p:spPr>
          <a:xfrm>
            <a:off x="204368" y="5701313"/>
            <a:ext cx="2362306" cy="1254125"/>
          </a:xfrm>
          <a:prstGeom prst="rect">
            <a:avLst/>
          </a:prstGeom>
          <a:noFill/>
          <a:ln>
            <a:noFill/>
          </a:ln>
        </p:spPr>
      </p:pic>
      <p:pic>
        <p:nvPicPr>
          <p:cNvPr descr="Icespensino – Plataforma ICESP de Ensino" id="210" name="Google Shape;210;g20daf2f6dec_0_6"/>
          <p:cNvPicPr preferRelativeResize="0"/>
          <p:nvPr/>
        </p:nvPicPr>
        <p:blipFill rotWithShape="1">
          <a:blip r:embed="rId3">
            <a:alphaModFix/>
          </a:blip>
          <a:srcRect b="0" l="0" r="78584" t="0"/>
          <a:stretch/>
        </p:blipFill>
        <p:spPr>
          <a:xfrm>
            <a:off x="4790501" y="5661939"/>
            <a:ext cx="2610996" cy="1254125"/>
          </a:xfrm>
          <a:prstGeom prst="rect">
            <a:avLst/>
          </a:prstGeom>
          <a:noFill/>
          <a:ln>
            <a:noFill/>
          </a:ln>
        </p:spPr>
      </p:pic>
      <p:pic>
        <p:nvPicPr>
          <p:cNvPr descr="Icespensino – Plataforma ICESP de Ensino" id="211" name="Google Shape;211;g20daf2f6dec_0_6"/>
          <p:cNvPicPr preferRelativeResize="0"/>
          <p:nvPr/>
        </p:nvPicPr>
        <p:blipFill rotWithShape="1">
          <a:blip r:embed="rId3">
            <a:alphaModFix/>
          </a:blip>
          <a:srcRect b="0" l="60159" r="20465" t="0"/>
          <a:stretch/>
        </p:blipFill>
        <p:spPr>
          <a:xfrm>
            <a:off x="9348624" y="5701312"/>
            <a:ext cx="2362306" cy="1254125"/>
          </a:xfrm>
          <a:prstGeom prst="rect">
            <a:avLst/>
          </a:prstGeom>
          <a:noFill/>
          <a:ln>
            <a:noFill/>
          </a:ln>
        </p:spPr>
      </p:pic>
      <p:sp>
        <p:nvSpPr>
          <p:cNvPr id="212" name="Google Shape;212;g20daf2f6dec_0_6"/>
          <p:cNvSpPr txBox="1"/>
          <p:nvPr>
            <p:ph type="title"/>
          </p:nvPr>
        </p:nvSpPr>
        <p:spPr>
          <a:xfrm>
            <a:off x="284140" y="205985"/>
            <a:ext cx="11907900" cy="1354500"/>
          </a:xfrm>
          <a:prstGeom prst="rect">
            <a:avLst/>
          </a:prstGeom>
          <a:noFill/>
          <a:ln>
            <a:noFill/>
          </a:ln>
        </p:spPr>
        <p:txBody>
          <a:bodyPr anchorCtr="0" anchor="t" bIns="0" lIns="0" spcFirstLastPara="1" rIns="0" wrap="square" tIns="0">
            <a:spAutoFit/>
          </a:bodyPr>
          <a:lstStyle/>
          <a:p>
            <a:pPr indent="0" lvl="0" marL="0" rtl="0" algn="l">
              <a:lnSpc>
                <a:spcPct val="100000"/>
              </a:lnSpc>
              <a:spcBef>
                <a:spcPts val="0"/>
              </a:spcBef>
              <a:spcAft>
                <a:spcPts val="0"/>
              </a:spcAft>
              <a:buClr>
                <a:schemeClr val="dk1"/>
              </a:buClr>
              <a:buSzPts val="1400"/>
              <a:buFont typeface="Arial"/>
              <a:buNone/>
            </a:pPr>
            <a:r>
              <a:rPr b="1" lang="en-US">
                <a:latin typeface="Arial"/>
                <a:ea typeface="Arial"/>
                <a:cs typeface="Arial"/>
                <a:sym typeface="Arial"/>
              </a:rPr>
              <a:t>Results - Clinicopathological characteristics of HNSCC patients (n=24)</a:t>
            </a:r>
            <a:endParaRPr b="1">
              <a:latin typeface="Arial"/>
              <a:ea typeface="Arial"/>
              <a:cs typeface="Arial"/>
              <a:sym typeface="Arial"/>
            </a:endParaRPr>
          </a:p>
        </p:txBody>
      </p:sp>
      <p:sp>
        <p:nvSpPr>
          <p:cNvPr id="213" name="Google Shape;213;g20daf2f6dec_0_6"/>
          <p:cNvSpPr/>
          <p:nvPr/>
        </p:nvSpPr>
        <p:spPr>
          <a:xfrm>
            <a:off x="2567603" y="2626777"/>
            <a:ext cx="2454600" cy="770400"/>
          </a:xfrm>
          <a:prstGeom prst="roundRect">
            <a:avLst>
              <a:gd fmla="val 16667" name="adj"/>
            </a:avLst>
          </a:prstGeom>
          <a:solidFill>
            <a:srgbClr val="036949"/>
          </a:solidFill>
          <a:ln cap="flat" cmpd="sng" w="19050">
            <a:solidFill>
              <a:srgbClr val="082836"/>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lang="en-US" sz="1800">
                <a:solidFill>
                  <a:schemeClr val="lt1"/>
                </a:solidFill>
              </a:rPr>
              <a:t>Overall survival</a:t>
            </a:r>
            <a:endParaRPr b="1" sz="1800">
              <a:solidFill>
                <a:schemeClr val="lt1"/>
              </a:solidFill>
              <a:latin typeface="Arial"/>
              <a:ea typeface="Arial"/>
              <a:cs typeface="Arial"/>
              <a:sym typeface="Arial"/>
            </a:endParaRPr>
          </a:p>
        </p:txBody>
      </p:sp>
      <p:sp>
        <p:nvSpPr>
          <p:cNvPr id="214" name="Google Shape;214;g20daf2f6dec_0_6"/>
          <p:cNvSpPr/>
          <p:nvPr/>
        </p:nvSpPr>
        <p:spPr>
          <a:xfrm>
            <a:off x="3661700" y="3886200"/>
            <a:ext cx="266400" cy="322500"/>
          </a:xfrm>
          <a:prstGeom prst="downArrow">
            <a:avLst>
              <a:gd fmla="val 50000" name="adj1"/>
              <a:gd fmla="val 50000" name="adj2"/>
            </a:avLst>
          </a:prstGeom>
          <a:solidFill>
            <a:schemeClr val="accent3"/>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215" name="Google Shape;215;g20daf2f6dec_0_6"/>
          <p:cNvSpPr/>
          <p:nvPr/>
        </p:nvSpPr>
        <p:spPr>
          <a:xfrm>
            <a:off x="2676950" y="4629425"/>
            <a:ext cx="2235900" cy="852600"/>
          </a:xfrm>
          <a:prstGeom prst="roundRect">
            <a:avLst>
              <a:gd fmla="val 16667" name="adj"/>
            </a:avLst>
          </a:prstGeom>
          <a:solidFill>
            <a:schemeClr val="lt1"/>
          </a:solidFill>
          <a:ln cap="flat" cmpd="sng" w="19050">
            <a:solidFill>
              <a:schemeClr val="accent3"/>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lang="en-US" sz="1800">
                <a:solidFill>
                  <a:schemeClr val="dk1"/>
                </a:solidFill>
              </a:rPr>
              <a:t>62,5%</a:t>
            </a:r>
            <a:endParaRPr b="1" sz="1800">
              <a:solidFill>
                <a:schemeClr val="dk1"/>
              </a:solidFill>
            </a:endParaRPr>
          </a:p>
        </p:txBody>
      </p:sp>
      <p:cxnSp>
        <p:nvCxnSpPr>
          <p:cNvPr id="216" name="Google Shape;216;g20daf2f6dec_0_6"/>
          <p:cNvCxnSpPr/>
          <p:nvPr/>
        </p:nvCxnSpPr>
        <p:spPr>
          <a:xfrm>
            <a:off x="5976000" y="1924500"/>
            <a:ext cx="42000" cy="3674400"/>
          </a:xfrm>
          <a:prstGeom prst="straightConnector1">
            <a:avLst/>
          </a:prstGeom>
          <a:noFill/>
          <a:ln cap="flat" cmpd="sng" w="9525">
            <a:solidFill>
              <a:schemeClr val="dk2"/>
            </a:solidFill>
            <a:prstDash val="solid"/>
            <a:round/>
            <a:headEnd len="med" w="med" type="none"/>
            <a:tailEnd len="med" w="med" type="none"/>
          </a:ln>
        </p:spPr>
      </p:cxnSp>
      <p:sp>
        <p:nvSpPr>
          <p:cNvPr id="217" name="Google Shape;217;g20daf2f6dec_0_6"/>
          <p:cNvSpPr/>
          <p:nvPr/>
        </p:nvSpPr>
        <p:spPr>
          <a:xfrm>
            <a:off x="7112725" y="3204621"/>
            <a:ext cx="3603600" cy="2277300"/>
          </a:xfrm>
          <a:prstGeom prst="roundRect">
            <a:avLst>
              <a:gd fmla="val 16667" name="adj"/>
            </a:avLst>
          </a:prstGeom>
          <a:solidFill>
            <a:schemeClr val="lt1"/>
          </a:solidFill>
          <a:ln cap="flat" cmpd="sng" w="19050">
            <a:solidFill>
              <a:schemeClr val="accent3"/>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lang="en-US" sz="1800">
                <a:solidFill>
                  <a:schemeClr val="dk1"/>
                </a:solidFill>
              </a:rPr>
              <a:t>South America</a:t>
            </a:r>
            <a:endParaRPr b="1" sz="1800">
              <a:solidFill>
                <a:schemeClr val="dk1"/>
              </a:solidFill>
            </a:endParaRPr>
          </a:p>
          <a:p>
            <a:pPr indent="0" lvl="0" marL="0" marR="0" rtl="0" algn="ctr">
              <a:spcBef>
                <a:spcPts val="0"/>
              </a:spcBef>
              <a:spcAft>
                <a:spcPts val="0"/>
              </a:spcAft>
              <a:buNone/>
            </a:pPr>
            <a:r>
              <a:rPr b="1" lang="en-US" sz="1800">
                <a:solidFill>
                  <a:schemeClr val="dk1"/>
                </a:solidFill>
              </a:rPr>
              <a:t>1463 patients</a:t>
            </a:r>
            <a:endParaRPr b="1" sz="1800">
              <a:solidFill>
                <a:schemeClr val="dk1"/>
              </a:solidFill>
            </a:endParaRPr>
          </a:p>
          <a:p>
            <a:pPr indent="0" lvl="0" marL="0" marR="0" rtl="0" algn="ctr">
              <a:spcBef>
                <a:spcPts val="0"/>
              </a:spcBef>
              <a:spcAft>
                <a:spcPts val="0"/>
              </a:spcAft>
              <a:buNone/>
            </a:pPr>
            <a:r>
              <a:rPr b="1" lang="en-US" sz="1800">
                <a:solidFill>
                  <a:schemeClr val="dk1"/>
                </a:solidFill>
              </a:rPr>
              <a:t>OS: 54,1%</a:t>
            </a:r>
            <a:endParaRPr b="1" sz="1800">
              <a:solidFill>
                <a:schemeClr val="dk1"/>
              </a:solidFill>
            </a:endParaRPr>
          </a:p>
        </p:txBody>
      </p:sp>
      <p:sp>
        <p:nvSpPr>
          <p:cNvPr id="218" name="Google Shape;218;g20daf2f6dec_0_6"/>
          <p:cNvSpPr/>
          <p:nvPr/>
        </p:nvSpPr>
        <p:spPr>
          <a:xfrm>
            <a:off x="7687228" y="1924502"/>
            <a:ext cx="2454600" cy="770400"/>
          </a:xfrm>
          <a:prstGeom prst="roundRect">
            <a:avLst>
              <a:gd fmla="val 16667" name="adj"/>
            </a:avLst>
          </a:prstGeom>
          <a:solidFill>
            <a:srgbClr val="036949"/>
          </a:solidFill>
          <a:ln cap="flat" cmpd="sng" w="19050">
            <a:solidFill>
              <a:srgbClr val="082836"/>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lang="en-US" sz="1800">
                <a:solidFill>
                  <a:schemeClr val="lt1"/>
                </a:solidFill>
              </a:rPr>
              <a:t>The InterCHANGE study</a:t>
            </a:r>
            <a:endParaRPr b="1" sz="1800">
              <a:solidFill>
                <a:schemeClr val="lt1"/>
              </a:solidFill>
              <a:latin typeface="Arial"/>
              <a:ea typeface="Arial"/>
              <a:cs typeface="Arial"/>
              <a:sym typeface="Aria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14"/>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15"/>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16"/>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18"/>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17"/>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2" name="Shape 222"/>
        <p:cNvGrpSpPr/>
        <p:nvPr/>
      </p:nvGrpSpPr>
      <p:grpSpPr>
        <a:xfrm>
          <a:off x="0" y="0"/>
          <a:ext cx="0" cy="0"/>
          <a:chOff x="0" y="0"/>
          <a:chExt cx="0" cy="0"/>
        </a:xfrm>
      </p:grpSpPr>
      <p:pic>
        <p:nvPicPr>
          <p:cNvPr descr="Icespensino – Plataforma ICESP de Ensino" id="223" name="Google Shape;223;p12"/>
          <p:cNvPicPr preferRelativeResize="0"/>
          <p:nvPr/>
        </p:nvPicPr>
        <p:blipFill rotWithShape="1">
          <a:blip r:embed="rId3">
            <a:alphaModFix/>
          </a:blip>
          <a:srcRect b="0" l="18647" r="61976" t="0"/>
          <a:stretch/>
        </p:blipFill>
        <p:spPr>
          <a:xfrm>
            <a:off x="204368" y="5701313"/>
            <a:ext cx="2362306" cy="1254125"/>
          </a:xfrm>
          <a:prstGeom prst="rect">
            <a:avLst/>
          </a:prstGeom>
          <a:noFill/>
          <a:ln>
            <a:noFill/>
          </a:ln>
        </p:spPr>
      </p:pic>
      <p:pic>
        <p:nvPicPr>
          <p:cNvPr descr="Icespensino – Plataforma ICESP de Ensino" id="224" name="Google Shape;224;p12"/>
          <p:cNvPicPr preferRelativeResize="0"/>
          <p:nvPr/>
        </p:nvPicPr>
        <p:blipFill rotWithShape="1">
          <a:blip r:embed="rId3">
            <a:alphaModFix/>
          </a:blip>
          <a:srcRect b="0" l="1" r="78584" t="0"/>
          <a:stretch/>
        </p:blipFill>
        <p:spPr>
          <a:xfrm>
            <a:off x="4790501" y="5661939"/>
            <a:ext cx="2610998" cy="1254125"/>
          </a:xfrm>
          <a:prstGeom prst="rect">
            <a:avLst/>
          </a:prstGeom>
          <a:noFill/>
          <a:ln>
            <a:noFill/>
          </a:ln>
        </p:spPr>
      </p:pic>
      <p:pic>
        <p:nvPicPr>
          <p:cNvPr descr="Icespensino – Plataforma ICESP de Ensino" id="225" name="Google Shape;225;p12"/>
          <p:cNvPicPr preferRelativeResize="0"/>
          <p:nvPr/>
        </p:nvPicPr>
        <p:blipFill rotWithShape="1">
          <a:blip r:embed="rId3">
            <a:alphaModFix/>
          </a:blip>
          <a:srcRect b="0" l="60160" r="20465" t="0"/>
          <a:stretch/>
        </p:blipFill>
        <p:spPr>
          <a:xfrm>
            <a:off x="9348624" y="5701312"/>
            <a:ext cx="2362306" cy="1254125"/>
          </a:xfrm>
          <a:prstGeom prst="rect">
            <a:avLst/>
          </a:prstGeom>
          <a:noFill/>
          <a:ln>
            <a:noFill/>
          </a:ln>
        </p:spPr>
      </p:pic>
      <p:sp>
        <p:nvSpPr>
          <p:cNvPr id="226" name="Google Shape;226;p12"/>
          <p:cNvSpPr txBox="1"/>
          <p:nvPr>
            <p:ph type="title"/>
          </p:nvPr>
        </p:nvSpPr>
        <p:spPr>
          <a:xfrm>
            <a:off x="284140" y="205985"/>
            <a:ext cx="11907859" cy="1354217"/>
          </a:xfrm>
          <a:prstGeom prst="rect">
            <a:avLst/>
          </a:prstGeom>
          <a:noFill/>
          <a:ln>
            <a:noFill/>
          </a:ln>
        </p:spPr>
        <p:txBody>
          <a:bodyPr anchorCtr="0" anchor="t" bIns="0" lIns="0" spcFirstLastPara="1" rIns="0" wrap="square" tIns="0">
            <a:spAutoFit/>
          </a:bodyPr>
          <a:lstStyle/>
          <a:p>
            <a:pPr indent="0" lvl="0" marL="0" rtl="0" algn="l">
              <a:lnSpc>
                <a:spcPct val="100000"/>
              </a:lnSpc>
              <a:spcBef>
                <a:spcPts val="0"/>
              </a:spcBef>
              <a:spcAft>
                <a:spcPts val="0"/>
              </a:spcAft>
              <a:buClr>
                <a:schemeClr val="dk1"/>
              </a:buClr>
              <a:buSzPts val="1400"/>
              <a:buFont typeface="Arial"/>
              <a:buNone/>
            </a:pPr>
            <a:r>
              <a:rPr b="1" lang="en-US">
                <a:latin typeface="Arial"/>
                <a:ea typeface="Arial"/>
                <a:cs typeface="Arial"/>
                <a:sym typeface="Arial"/>
              </a:rPr>
              <a:t>Results – Histopathological characteristics of HNSCC patients (n=19)</a:t>
            </a:r>
            <a:endParaRPr b="1">
              <a:latin typeface="Arial"/>
              <a:ea typeface="Arial"/>
              <a:cs typeface="Arial"/>
              <a:sym typeface="Arial"/>
            </a:endParaRPr>
          </a:p>
        </p:txBody>
      </p:sp>
      <p:pic>
        <p:nvPicPr>
          <p:cNvPr descr="Tabela&#10;&#10;Descrição gerada automaticamente" id="227" name="Google Shape;227;p12"/>
          <p:cNvPicPr preferRelativeResize="0"/>
          <p:nvPr/>
        </p:nvPicPr>
        <p:blipFill rotWithShape="1">
          <a:blip r:embed="rId4">
            <a:alphaModFix/>
          </a:blip>
          <a:srcRect b="46963" l="0" r="0" t="0"/>
          <a:stretch/>
        </p:blipFill>
        <p:spPr>
          <a:xfrm>
            <a:off x="204368" y="1903827"/>
            <a:ext cx="5891632" cy="3452949"/>
          </a:xfrm>
          <a:prstGeom prst="rect">
            <a:avLst/>
          </a:prstGeom>
          <a:noFill/>
          <a:ln>
            <a:noFill/>
          </a:ln>
        </p:spPr>
      </p:pic>
      <p:pic>
        <p:nvPicPr>
          <p:cNvPr descr="Tabela&#10;&#10;Descrição gerada automaticamente" id="228" name="Google Shape;228;p12"/>
          <p:cNvPicPr preferRelativeResize="0"/>
          <p:nvPr/>
        </p:nvPicPr>
        <p:blipFill rotWithShape="1">
          <a:blip r:embed="rId4">
            <a:alphaModFix/>
          </a:blip>
          <a:srcRect b="2413" l="0" r="18829" t="53158"/>
          <a:stretch/>
        </p:blipFill>
        <p:spPr>
          <a:xfrm>
            <a:off x="6238069" y="1855983"/>
            <a:ext cx="5691246" cy="3641050"/>
          </a:xfrm>
          <a:prstGeom prst="rect">
            <a:avLst/>
          </a:prstGeom>
          <a:noFill/>
          <a:ln>
            <a:noFill/>
          </a:ln>
        </p:spPr>
      </p:pic>
      <p:cxnSp>
        <p:nvCxnSpPr>
          <p:cNvPr id="229" name="Google Shape;229;p12"/>
          <p:cNvCxnSpPr/>
          <p:nvPr/>
        </p:nvCxnSpPr>
        <p:spPr>
          <a:xfrm rot="10800000">
            <a:off x="5135529" y="2837122"/>
            <a:ext cx="460744" cy="0"/>
          </a:xfrm>
          <a:prstGeom prst="straightConnector1">
            <a:avLst/>
          </a:prstGeom>
          <a:noFill/>
          <a:ln cap="flat" cmpd="sng" w="34925">
            <a:solidFill>
              <a:schemeClr val="accent3"/>
            </a:solidFill>
            <a:prstDash val="solid"/>
            <a:miter lim="800000"/>
            <a:headEnd len="sm" w="sm" type="none"/>
            <a:tailEnd len="med" w="med" type="triangle"/>
          </a:ln>
        </p:spPr>
      </p:cxnSp>
      <p:cxnSp>
        <p:nvCxnSpPr>
          <p:cNvPr id="230" name="Google Shape;230;p12"/>
          <p:cNvCxnSpPr/>
          <p:nvPr/>
        </p:nvCxnSpPr>
        <p:spPr>
          <a:xfrm rot="10800000">
            <a:off x="5135529" y="3429000"/>
            <a:ext cx="460744" cy="0"/>
          </a:xfrm>
          <a:prstGeom prst="straightConnector1">
            <a:avLst/>
          </a:prstGeom>
          <a:noFill/>
          <a:ln cap="flat" cmpd="sng" w="34925">
            <a:solidFill>
              <a:schemeClr val="accent3"/>
            </a:solidFill>
            <a:prstDash val="solid"/>
            <a:miter lim="800000"/>
            <a:headEnd len="sm" w="sm" type="none"/>
            <a:tailEnd len="med" w="med" type="triangle"/>
          </a:ln>
        </p:spPr>
      </p:cxnSp>
      <p:cxnSp>
        <p:nvCxnSpPr>
          <p:cNvPr id="231" name="Google Shape;231;p12"/>
          <p:cNvCxnSpPr/>
          <p:nvPr/>
        </p:nvCxnSpPr>
        <p:spPr>
          <a:xfrm rot="10800000">
            <a:off x="5135529" y="4038601"/>
            <a:ext cx="460744" cy="0"/>
          </a:xfrm>
          <a:prstGeom prst="straightConnector1">
            <a:avLst/>
          </a:prstGeom>
          <a:noFill/>
          <a:ln cap="flat" cmpd="sng" w="34925">
            <a:solidFill>
              <a:schemeClr val="accent3"/>
            </a:solidFill>
            <a:prstDash val="solid"/>
            <a:miter lim="800000"/>
            <a:headEnd len="sm" w="sm" type="none"/>
            <a:tailEnd len="med" w="med" type="triangle"/>
          </a:ln>
        </p:spPr>
      </p:cxnSp>
      <p:cxnSp>
        <p:nvCxnSpPr>
          <p:cNvPr id="232" name="Google Shape;232;p12"/>
          <p:cNvCxnSpPr/>
          <p:nvPr/>
        </p:nvCxnSpPr>
        <p:spPr>
          <a:xfrm rot="10800000">
            <a:off x="5135529" y="4665923"/>
            <a:ext cx="460744" cy="0"/>
          </a:xfrm>
          <a:prstGeom prst="straightConnector1">
            <a:avLst/>
          </a:prstGeom>
          <a:noFill/>
          <a:ln cap="flat" cmpd="sng" w="34925">
            <a:solidFill>
              <a:schemeClr val="accent3"/>
            </a:solidFill>
            <a:prstDash val="solid"/>
            <a:miter lim="800000"/>
            <a:headEnd len="sm" w="sm" type="none"/>
            <a:tailEnd len="med" w="med" type="triangle"/>
          </a:ln>
        </p:spPr>
      </p:cxnSp>
      <p:cxnSp>
        <p:nvCxnSpPr>
          <p:cNvPr id="233" name="Google Shape;233;p12"/>
          <p:cNvCxnSpPr/>
          <p:nvPr/>
        </p:nvCxnSpPr>
        <p:spPr>
          <a:xfrm rot="10800000">
            <a:off x="5135529" y="5069960"/>
            <a:ext cx="460744" cy="0"/>
          </a:xfrm>
          <a:prstGeom prst="straightConnector1">
            <a:avLst/>
          </a:prstGeom>
          <a:noFill/>
          <a:ln cap="flat" cmpd="sng" w="34925">
            <a:solidFill>
              <a:schemeClr val="accent3"/>
            </a:solidFill>
            <a:prstDash val="solid"/>
            <a:miter lim="800000"/>
            <a:headEnd len="sm" w="sm" type="none"/>
            <a:tailEnd len="med" w="med" type="triangle"/>
          </a:ln>
        </p:spPr>
      </p:cxnSp>
      <p:sp>
        <p:nvSpPr>
          <p:cNvPr id="234" name="Google Shape;234;p12"/>
          <p:cNvSpPr/>
          <p:nvPr/>
        </p:nvSpPr>
        <p:spPr>
          <a:xfrm>
            <a:off x="11871964" y="2399209"/>
            <a:ext cx="114701" cy="457200"/>
          </a:xfrm>
          <a:prstGeom prst="rightBrace">
            <a:avLst>
              <a:gd fmla="val 8333" name="adj1"/>
              <a:gd fmla="val 50000" name="adj2"/>
            </a:avLst>
          </a:prstGeom>
          <a:noFill/>
          <a:ln cap="flat" cmpd="sng" w="47625">
            <a:solidFill>
              <a:schemeClr val="accent3"/>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dk1"/>
              </a:solidFill>
              <a:latin typeface="Arial"/>
              <a:ea typeface="Arial"/>
              <a:cs typeface="Arial"/>
              <a:sym typeface="Arial"/>
            </a:endParaRPr>
          </a:p>
        </p:txBody>
      </p:sp>
      <p:sp>
        <p:nvSpPr>
          <p:cNvPr id="235" name="Google Shape;235;p12"/>
          <p:cNvSpPr/>
          <p:nvPr/>
        </p:nvSpPr>
        <p:spPr>
          <a:xfrm>
            <a:off x="11830934" y="3695416"/>
            <a:ext cx="114701" cy="381001"/>
          </a:xfrm>
          <a:prstGeom prst="rightBrace">
            <a:avLst>
              <a:gd fmla="val 8333" name="adj1"/>
              <a:gd fmla="val 50000" name="adj2"/>
            </a:avLst>
          </a:prstGeom>
          <a:noFill/>
          <a:ln cap="flat" cmpd="sng" w="47625">
            <a:solidFill>
              <a:schemeClr val="accent3"/>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dk1"/>
              </a:solidFill>
              <a:latin typeface="Arial"/>
              <a:ea typeface="Arial"/>
              <a:cs typeface="Arial"/>
              <a:sym typeface="Arial"/>
            </a:endParaRPr>
          </a:p>
        </p:txBody>
      </p:sp>
      <p:sp>
        <p:nvSpPr>
          <p:cNvPr id="236" name="Google Shape;236;p12"/>
          <p:cNvSpPr/>
          <p:nvPr/>
        </p:nvSpPr>
        <p:spPr>
          <a:xfrm>
            <a:off x="11895694" y="4688959"/>
            <a:ext cx="175690" cy="667817"/>
          </a:xfrm>
          <a:prstGeom prst="rightBrace">
            <a:avLst>
              <a:gd fmla="val 8333" name="adj1"/>
              <a:gd fmla="val 50000" name="adj2"/>
            </a:avLst>
          </a:prstGeom>
          <a:noFill/>
          <a:ln cap="flat" cmpd="sng" w="47625">
            <a:solidFill>
              <a:schemeClr val="accent3"/>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dk1"/>
              </a:solidFill>
              <a:latin typeface="Arial"/>
              <a:ea typeface="Arial"/>
              <a:cs typeface="Arial"/>
              <a:sym typeface="Arial"/>
            </a:endParaRPr>
          </a:p>
        </p:txBody>
      </p:sp>
      <p:sp>
        <p:nvSpPr>
          <p:cNvPr id="237" name="Google Shape;237;p12"/>
          <p:cNvSpPr/>
          <p:nvPr/>
        </p:nvSpPr>
        <p:spPr>
          <a:xfrm>
            <a:off x="5596275" y="3237600"/>
            <a:ext cx="212700" cy="191400"/>
          </a:xfrm>
          <a:prstGeom prst="star5">
            <a:avLst>
              <a:gd fmla="val 19098" name="adj"/>
              <a:gd fmla="val 105146" name="hf"/>
              <a:gd fmla="val 110557" name="vf"/>
            </a:avLst>
          </a:prstGeom>
          <a:solidFill>
            <a:schemeClr val="accent3"/>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29"/>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30"/>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37"/>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31"/>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32"/>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33"/>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34"/>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35"/>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36"/>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1" name="Shape 241"/>
        <p:cNvGrpSpPr/>
        <p:nvPr/>
      </p:nvGrpSpPr>
      <p:grpSpPr>
        <a:xfrm>
          <a:off x="0" y="0"/>
          <a:ext cx="0" cy="0"/>
          <a:chOff x="0" y="0"/>
          <a:chExt cx="0" cy="0"/>
        </a:xfrm>
      </p:grpSpPr>
      <p:sp>
        <p:nvSpPr>
          <p:cNvPr id="242" name="Google Shape;242;p13"/>
          <p:cNvSpPr txBox="1"/>
          <p:nvPr>
            <p:ph type="title"/>
          </p:nvPr>
        </p:nvSpPr>
        <p:spPr>
          <a:xfrm>
            <a:off x="4064295" y="2766218"/>
            <a:ext cx="4063409" cy="1325563"/>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dk1"/>
              </a:buClr>
              <a:buSzPts val="4400"/>
              <a:buFont typeface="Arial"/>
              <a:buNone/>
            </a:pPr>
            <a:r>
              <a:rPr b="1" lang="en-US">
                <a:latin typeface="Arial"/>
                <a:ea typeface="Arial"/>
                <a:cs typeface="Arial"/>
                <a:sym typeface="Arial"/>
              </a:rPr>
              <a:t>Conclusion</a:t>
            </a:r>
            <a:endParaRPr/>
          </a:p>
        </p:txBody>
      </p:sp>
      <p:pic>
        <p:nvPicPr>
          <p:cNvPr descr="Icespensino – Plataforma ICESP de Ensino" id="243" name="Google Shape;243;p13"/>
          <p:cNvPicPr preferRelativeResize="0"/>
          <p:nvPr/>
        </p:nvPicPr>
        <p:blipFill rotWithShape="1">
          <a:blip r:embed="rId3">
            <a:alphaModFix/>
          </a:blip>
          <a:srcRect b="0" l="18647" r="61976" t="0"/>
          <a:stretch/>
        </p:blipFill>
        <p:spPr>
          <a:xfrm>
            <a:off x="204368" y="5701313"/>
            <a:ext cx="2362306" cy="1254125"/>
          </a:xfrm>
          <a:prstGeom prst="rect">
            <a:avLst/>
          </a:prstGeom>
          <a:noFill/>
          <a:ln>
            <a:noFill/>
          </a:ln>
        </p:spPr>
      </p:pic>
      <p:pic>
        <p:nvPicPr>
          <p:cNvPr descr="Icespensino – Plataforma ICESP de Ensino" id="244" name="Google Shape;244;p13"/>
          <p:cNvPicPr preferRelativeResize="0"/>
          <p:nvPr/>
        </p:nvPicPr>
        <p:blipFill rotWithShape="1">
          <a:blip r:embed="rId3">
            <a:alphaModFix/>
          </a:blip>
          <a:srcRect b="0" l="1" r="78584" t="0"/>
          <a:stretch/>
        </p:blipFill>
        <p:spPr>
          <a:xfrm>
            <a:off x="4790501" y="5661939"/>
            <a:ext cx="2610998" cy="1254125"/>
          </a:xfrm>
          <a:prstGeom prst="rect">
            <a:avLst/>
          </a:prstGeom>
          <a:noFill/>
          <a:ln>
            <a:noFill/>
          </a:ln>
        </p:spPr>
      </p:pic>
      <p:pic>
        <p:nvPicPr>
          <p:cNvPr descr="Icespensino – Plataforma ICESP de Ensino" id="245" name="Google Shape;245;p13"/>
          <p:cNvPicPr preferRelativeResize="0"/>
          <p:nvPr/>
        </p:nvPicPr>
        <p:blipFill rotWithShape="1">
          <a:blip r:embed="rId3">
            <a:alphaModFix/>
          </a:blip>
          <a:srcRect b="0" l="60160" r="20465" t="0"/>
          <a:stretch/>
        </p:blipFill>
        <p:spPr>
          <a:xfrm>
            <a:off x="9348624" y="5701312"/>
            <a:ext cx="2362306" cy="1254125"/>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9" name="Shape 249"/>
        <p:cNvGrpSpPr/>
        <p:nvPr/>
      </p:nvGrpSpPr>
      <p:grpSpPr>
        <a:xfrm>
          <a:off x="0" y="0"/>
          <a:ext cx="0" cy="0"/>
          <a:chOff x="0" y="0"/>
          <a:chExt cx="0" cy="0"/>
        </a:xfrm>
      </p:grpSpPr>
      <p:pic>
        <p:nvPicPr>
          <p:cNvPr descr="Icespensino – Plataforma ICESP de Ensino" id="250" name="Google Shape;250;g20daf2f6dec_0_42"/>
          <p:cNvPicPr preferRelativeResize="0"/>
          <p:nvPr/>
        </p:nvPicPr>
        <p:blipFill rotWithShape="1">
          <a:blip r:embed="rId3">
            <a:alphaModFix/>
          </a:blip>
          <a:srcRect b="0" l="18647" r="61976" t="0"/>
          <a:stretch/>
        </p:blipFill>
        <p:spPr>
          <a:xfrm>
            <a:off x="204368" y="5701313"/>
            <a:ext cx="2362306" cy="1254125"/>
          </a:xfrm>
          <a:prstGeom prst="rect">
            <a:avLst/>
          </a:prstGeom>
          <a:noFill/>
          <a:ln>
            <a:noFill/>
          </a:ln>
        </p:spPr>
      </p:pic>
      <p:pic>
        <p:nvPicPr>
          <p:cNvPr descr="Icespensino – Plataforma ICESP de Ensino" id="251" name="Google Shape;251;g20daf2f6dec_0_42"/>
          <p:cNvPicPr preferRelativeResize="0"/>
          <p:nvPr/>
        </p:nvPicPr>
        <p:blipFill rotWithShape="1">
          <a:blip r:embed="rId3">
            <a:alphaModFix/>
          </a:blip>
          <a:srcRect b="0" l="0" r="78584" t="0"/>
          <a:stretch/>
        </p:blipFill>
        <p:spPr>
          <a:xfrm>
            <a:off x="4790501" y="5661939"/>
            <a:ext cx="2610996" cy="1254125"/>
          </a:xfrm>
          <a:prstGeom prst="rect">
            <a:avLst/>
          </a:prstGeom>
          <a:noFill/>
          <a:ln>
            <a:noFill/>
          </a:ln>
        </p:spPr>
      </p:pic>
      <p:pic>
        <p:nvPicPr>
          <p:cNvPr descr="Icespensino – Plataforma ICESP de Ensino" id="252" name="Google Shape;252;g20daf2f6dec_0_42"/>
          <p:cNvPicPr preferRelativeResize="0"/>
          <p:nvPr/>
        </p:nvPicPr>
        <p:blipFill rotWithShape="1">
          <a:blip r:embed="rId3">
            <a:alphaModFix/>
          </a:blip>
          <a:srcRect b="0" l="60159" r="20465" t="0"/>
          <a:stretch/>
        </p:blipFill>
        <p:spPr>
          <a:xfrm>
            <a:off x="9348624" y="5701312"/>
            <a:ext cx="2362306" cy="1254125"/>
          </a:xfrm>
          <a:prstGeom prst="rect">
            <a:avLst/>
          </a:prstGeom>
          <a:noFill/>
          <a:ln>
            <a:noFill/>
          </a:ln>
        </p:spPr>
      </p:pic>
      <p:sp>
        <p:nvSpPr>
          <p:cNvPr id="253" name="Google Shape;253;g20daf2f6dec_0_42"/>
          <p:cNvSpPr txBox="1"/>
          <p:nvPr>
            <p:ph type="title"/>
          </p:nvPr>
        </p:nvSpPr>
        <p:spPr>
          <a:xfrm>
            <a:off x="384725" y="505248"/>
            <a:ext cx="8374500" cy="677400"/>
          </a:xfrm>
          <a:prstGeom prst="rect">
            <a:avLst/>
          </a:prstGeom>
          <a:noFill/>
          <a:ln>
            <a:noFill/>
          </a:ln>
        </p:spPr>
        <p:txBody>
          <a:bodyPr anchorCtr="0" anchor="t" bIns="0" lIns="0" spcFirstLastPara="1" rIns="0" wrap="square" tIns="0">
            <a:spAutoFit/>
          </a:bodyPr>
          <a:lstStyle/>
          <a:p>
            <a:pPr indent="0" lvl="0" marL="0" rtl="0" algn="l">
              <a:lnSpc>
                <a:spcPct val="100000"/>
              </a:lnSpc>
              <a:spcBef>
                <a:spcPts val="0"/>
              </a:spcBef>
              <a:spcAft>
                <a:spcPts val="0"/>
              </a:spcAft>
              <a:buClr>
                <a:schemeClr val="dk1"/>
              </a:buClr>
              <a:buSzPts val="1400"/>
              <a:buFont typeface="Arial"/>
              <a:buNone/>
            </a:pPr>
            <a:r>
              <a:rPr b="1" lang="en-US">
                <a:latin typeface="Arial"/>
                <a:ea typeface="Arial"/>
                <a:cs typeface="Arial"/>
                <a:sym typeface="Arial"/>
              </a:rPr>
              <a:t>Conclusion</a:t>
            </a:r>
            <a:endParaRPr b="1">
              <a:latin typeface="Arial"/>
              <a:ea typeface="Arial"/>
              <a:cs typeface="Arial"/>
              <a:sym typeface="Arial"/>
            </a:endParaRPr>
          </a:p>
        </p:txBody>
      </p:sp>
      <p:sp>
        <p:nvSpPr>
          <p:cNvPr id="254" name="Google Shape;254;g20daf2f6dec_0_42"/>
          <p:cNvSpPr/>
          <p:nvPr/>
        </p:nvSpPr>
        <p:spPr>
          <a:xfrm>
            <a:off x="1894375" y="2676825"/>
            <a:ext cx="2610900" cy="1084800"/>
          </a:xfrm>
          <a:prstGeom prst="roundRect">
            <a:avLst>
              <a:gd fmla="val 16667" name="adj"/>
            </a:avLst>
          </a:prstGeom>
          <a:solidFill>
            <a:srgbClr val="036949"/>
          </a:solidFill>
          <a:ln cap="flat" cmpd="sng" w="19050">
            <a:solidFill>
              <a:srgbClr val="082836"/>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lang="en-US" sz="2000">
                <a:solidFill>
                  <a:schemeClr val="lt1"/>
                </a:solidFill>
              </a:rPr>
              <a:t>In this series</a:t>
            </a:r>
            <a:endParaRPr b="1" sz="2000">
              <a:solidFill>
                <a:schemeClr val="lt1"/>
              </a:solidFill>
              <a:latin typeface="Arial"/>
              <a:ea typeface="Arial"/>
              <a:cs typeface="Arial"/>
              <a:sym typeface="Arial"/>
            </a:endParaRPr>
          </a:p>
        </p:txBody>
      </p:sp>
      <p:sp>
        <p:nvSpPr>
          <p:cNvPr id="255" name="Google Shape;255;g20daf2f6dec_0_42"/>
          <p:cNvSpPr/>
          <p:nvPr/>
        </p:nvSpPr>
        <p:spPr>
          <a:xfrm>
            <a:off x="6240575" y="1182375"/>
            <a:ext cx="5148900" cy="4479600"/>
          </a:xfrm>
          <a:prstGeom prst="roundRect">
            <a:avLst>
              <a:gd fmla="val 16667" name="adj"/>
            </a:avLst>
          </a:prstGeom>
          <a:solidFill>
            <a:schemeClr val="lt1"/>
          </a:solidFill>
          <a:ln cap="flat" cmpd="sng" w="19050">
            <a:solidFill>
              <a:schemeClr val="accent3"/>
            </a:solidFill>
            <a:prstDash val="solid"/>
            <a:miter lim="800000"/>
            <a:headEnd len="sm" w="sm" type="none"/>
            <a:tailEnd len="sm" w="sm" type="none"/>
          </a:ln>
        </p:spPr>
        <p:txBody>
          <a:bodyPr anchorCtr="0" anchor="ctr" bIns="45700" lIns="91425" spcFirstLastPara="1" rIns="91425" wrap="square" tIns="45700">
            <a:noAutofit/>
          </a:bodyPr>
          <a:lstStyle/>
          <a:p>
            <a:pPr indent="0" lvl="0" marL="0" rtl="0" algn="l">
              <a:lnSpc>
                <a:spcPct val="90000"/>
              </a:lnSpc>
              <a:spcBef>
                <a:spcPts val="500"/>
              </a:spcBef>
              <a:spcAft>
                <a:spcPts val="0"/>
              </a:spcAft>
              <a:buNone/>
            </a:pPr>
            <a:r>
              <a:t/>
            </a:r>
            <a:endParaRPr b="1" sz="2000">
              <a:solidFill>
                <a:schemeClr val="dk1"/>
              </a:solidFill>
            </a:endParaRPr>
          </a:p>
          <a:p>
            <a:pPr indent="0" lvl="0" marL="0" marR="0" rtl="0" algn="ctr">
              <a:spcBef>
                <a:spcPts val="0"/>
              </a:spcBef>
              <a:spcAft>
                <a:spcPts val="0"/>
              </a:spcAft>
              <a:buNone/>
            </a:pPr>
            <a:r>
              <a:rPr b="1" lang="en-US" sz="2000">
                <a:solidFill>
                  <a:schemeClr val="dk1"/>
                </a:solidFill>
              </a:rPr>
              <a:t>Men (79,16%)</a:t>
            </a:r>
            <a:endParaRPr b="1" sz="2000">
              <a:solidFill>
                <a:schemeClr val="dk1"/>
              </a:solidFill>
            </a:endParaRPr>
          </a:p>
          <a:p>
            <a:pPr indent="0" lvl="0" marL="0" marR="0" rtl="0" algn="ctr">
              <a:spcBef>
                <a:spcPts val="0"/>
              </a:spcBef>
              <a:spcAft>
                <a:spcPts val="0"/>
              </a:spcAft>
              <a:buNone/>
            </a:pPr>
            <a:r>
              <a:rPr b="1" lang="en-US" sz="2000">
                <a:solidFill>
                  <a:schemeClr val="dk1"/>
                </a:solidFill>
              </a:rPr>
              <a:t>Keratinizing histological subtype (87,5%)</a:t>
            </a:r>
            <a:endParaRPr b="1" sz="2000">
              <a:solidFill>
                <a:schemeClr val="dk1"/>
              </a:solidFill>
            </a:endParaRPr>
          </a:p>
          <a:p>
            <a:pPr indent="0" lvl="0" marL="0" marR="0" rtl="0" algn="ctr">
              <a:spcBef>
                <a:spcPts val="0"/>
              </a:spcBef>
              <a:spcAft>
                <a:spcPts val="0"/>
              </a:spcAft>
              <a:buNone/>
            </a:pPr>
            <a:r>
              <a:rPr b="1" lang="en-US" sz="2000">
                <a:solidFill>
                  <a:schemeClr val="dk1"/>
                </a:solidFill>
              </a:rPr>
              <a:t>Moderately differentiated (45,83%)</a:t>
            </a:r>
            <a:endParaRPr b="1" sz="2000">
              <a:solidFill>
                <a:schemeClr val="dk1"/>
              </a:solidFill>
            </a:endParaRPr>
          </a:p>
          <a:p>
            <a:pPr indent="0" lvl="0" marL="0" marR="0" rtl="0" algn="ctr">
              <a:spcBef>
                <a:spcPts val="0"/>
              </a:spcBef>
              <a:spcAft>
                <a:spcPts val="0"/>
              </a:spcAft>
              <a:buNone/>
            </a:pPr>
            <a:r>
              <a:rPr b="1" lang="en-US" sz="2000">
                <a:solidFill>
                  <a:schemeClr val="dk1"/>
                </a:solidFill>
              </a:rPr>
              <a:t>Negative for p16</a:t>
            </a:r>
            <a:endParaRPr b="1" sz="2000">
              <a:solidFill>
                <a:schemeClr val="dk1"/>
              </a:solidFill>
            </a:endParaRPr>
          </a:p>
          <a:p>
            <a:pPr indent="0" lvl="0" marL="0" marR="0" rtl="0" algn="ctr">
              <a:spcBef>
                <a:spcPts val="0"/>
              </a:spcBef>
              <a:spcAft>
                <a:spcPts val="0"/>
              </a:spcAft>
              <a:buNone/>
            </a:pPr>
            <a:r>
              <a:rPr b="1" lang="en-US" sz="2000">
                <a:solidFill>
                  <a:schemeClr val="dk1"/>
                </a:solidFill>
              </a:rPr>
              <a:t>Oral cavity (79,16%)</a:t>
            </a:r>
            <a:endParaRPr b="1" sz="2000">
              <a:solidFill>
                <a:schemeClr val="dk1"/>
              </a:solidFill>
            </a:endParaRPr>
          </a:p>
          <a:p>
            <a:pPr indent="0" lvl="0" marL="0" marR="0" rtl="0" algn="ctr">
              <a:spcBef>
                <a:spcPts val="0"/>
              </a:spcBef>
              <a:spcAft>
                <a:spcPts val="0"/>
              </a:spcAft>
              <a:buNone/>
            </a:pPr>
            <a:r>
              <a:rPr b="1" lang="en-US" sz="2000">
                <a:solidFill>
                  <a:schemeClr val="dk1"/>
                </a:solidFill>
              </a:rPr>
              <a:t>Advanced disease (T3-T4): 57,89%</a:t>
            </a:r>
            <a:endParaRPr b="1" sz="2000">
              <a:solidFill>
                <a:schemeClr val="dk1"/>
              </a:solidFill>
            </a:endParaRPr>
          </a:p>
          <a:p>
            <a:pPr indent="0" lvl="0" marL="0" marR="0" rtl="0" algn="ctr">
              <a:spcBef>
                <a:spcPts val="0"/>
              </a:spcBef>
              <a:spcAft>
                <a:spcPts val="0"/>
              </a:spcAft>
              <a:buNone/>
            </a:pPr>
            <a:r>
              <a:rPr b="1" lang="en-US" sz="2000">
                <a:solidFill>
                  <a:schemeClr val="dk1"/>
                </a:solidFill>
              </a:rPr>
              <a:t>Nodal metastasis (N+): 61,11%</a:t>
            </a:r>
            <a:endParaRPr b="1" sz="2000">
              <a:solidFill>
                <a:schemeClr val="dk1"/>
              </a:solidFill>
            </a:endParaRPr>
          </a:p>
          <a:p>
            <a:pPr indent="0" lvl="0" marL="0" rtl="0" algn="ctr">
              <a:spcBef>
                <a:spcPts val="0"/>
              </a:spcBef>
              <a:spcAft>
                <a:spcPts val="0"/>
              </a:spcAft>
              <a:buClr>
                <a:schemeClr val="dk1"/>
              </a:buClr>
              <a:buFont typeface="Arial"/>
              <a:buNone/>
            </a:pPr>
            <a:r>
              <a:rPr b="1" lang="en-US" sz="2000">
                <a:solidFill>
                  <a:schemeClr val="dk1"/>
                </a:solidFill>
              </a:rPr>
              <a:t>Margins &gt;5mm: 52,63%</a:t>
            </a:r>
            <a:endParaRPr b="1" sz="2000">
              <a:solidFill>
                <a:schemeClr val="dk1"/>
              </a:solidFill>
            </a:endParaRPr>
          </a:p>
          <a:p>
            <a:pPr indent="0" lvl="0" marL="0" rtl="0" algn="ctr">
              <a:spcBef>
                <a:spcPts val="0"/>
              </a:spcBef>
              <a:spcAft>
                <a:spcPts val="0"/>
              </a:spcAft>
              <a:buClr>
                <a:schemeClr val="dk1"/>
              </a:buClr>
              <a:buFont typeface="Arial"/>
              <a:buNone/>
            </a:pPr>
            <a:r>
              <a:rPr b="1" lang="en-US" sz="2000">
                <a:solidFill>
                  <a:schemeClr val="dk1"/>
                </a:solidFill>
              </a:rPr>
              <a:t>Perineural invasion: 57,89%</a:t>
            </a:r>
            <a:endParaRPr b="1" sz="2000">
              <a:solidFill>
                <a:schemeClr val="dk1"/>
              </a:solidFill>
            </a:endParaRPr>
          </a:p>
          <a:p>
            <a:pPr indent="0" lvl="0" marL="0" rtl="0" algn="ctr">
              <a:spcBef>
                <a:spcPts val="0"/>
              </a:spcBef>
              <a:spcAft>
                <a:spcPts val="0"/>
              </a:spcAft>
              <a:buClr>
                <a:schemeClr val="dk1"/>
              </a:buClr>
              <a:buFont typeface="Arial"/>
              <a:buNone/>
            </a:pPr>
            <a:r>
              <a:rPr b="1" lang="en-US" sz="2000">
                <a:solidFill>
                  <a:schemeClr val="dk1"/>
                </a:solidFill>
              </a:rPr>
              <a:t>Angiolymphatic invasion: 31,57%</a:t>
            </a:r>
            <a:endParaRPr b="1" sz="2000">
              <a:solidFill>
                <a:schemeClr val="dk1"/>
              </a:solidFill>
            </a:endParaRPr>
          </a:p>
          <a:p>
            <a:pPr indent="0" lvl="0" marL="0" rtl="0" algn="ctr">
              <a:spcBef>
                <a:spcPts val="0"/>
              </a:spcBef>
              <a:spcAft>
                <a:spcPts val="0"/>
              </a:spcAft>
              <a:buClr>
                <a:schemeClr val="dk1"/>
              </a:buClr>
              <a:buFont typeface="Arial"/>
              <a:buNone/>
            </a:pPr>
            <a:r>
              <a:rPr b="1" lang="en-US" sz="2000">
                <a:solidFill>
                  <a:schemeClr val="dk1"/>
                </a:solidFill>
              </a:rPr>
              <a:t>Positive lymph nodes: 61,11%</a:t>
            </a:r>
            <a:endParaRPr b="1" sz="2000">
              <a:solidFill>
                <a:schemeClr val="dk1"/>
              </a:solidFil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54"/>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55"/>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9" name="Shape 259"/>
        <p:cNvGrpSpPr/>
        <p:nvPr/>
      </p:nvGrpSpPr>
      <p:grpSpPr>
        <a:xfrm>
          <a:off x="0" y="0"/>
          <a:ext cx="0" cy="0"/>
          <a:chOff x="0" y="0"/>
          <a:chExt cx="0" cy="0"/>
        </a:xfrm>
      </p:grpSpPr>
      <p:pic>
        <p:nvPicPr>
          <p:cNvPr descr="Icespensino – Plataforma ICESP de Ensino" id="260" name="Google Shape;260;p14"/>
          <p:cNvPicPr preferRelativeResize="0"/>
          <p:nvPr/>
        </p:nvPicPr>
        <p:blipFill rotWithShape="1">
          <a:blip r:embed="rId3">
            <a:alphaModFix/>
          </a:blip>
          <a:srcRect b="0" l="18647" r="61976" t="0"/>
          <a:stretch/>
        </p:blipFill>
        <p:spPr>
          <a:xfrm>
            <a:off x="204368" y="5701313"/>
            <a:ext cx="2362306" cy="1254125"/>
          </a:xfrm>
          <a:prstGeom prst="rect">
            <a:avLst/>
          </a:prstGeom>
          <a:noFill/>
          <a:ln>
            <a:noFill/>
          </a:ln>
        </p:spPr>
      </p:pic>
      <p:pic>
        <p:nvPicPr>
          <p:cNvPr descr="Icespensino – Plataforma ICESP de Ensino" id="261" name="Google Shape;261;p14"/>
          <p:cNvPicPr preferRelativeResize="0"/>
          <p:nvPr/>
        </p:nvPicPr>
        <p:blipFill rotWithShape="1">
          <a:blip r:embed="rId3">
            <a:alphaModFix/>
          </a:blip>
          <a:srcRect b="0" l="1" r="78584" t="0"/>
          <a:stretch/>
        </p:blipFill>
        <p:spPr>
          <a:xfrm>
            <a:off x="4790501" y="5661939"/>
            <a:ext cx="2610998" cy="1254125"/>
          </a:xfrm>
          <a:prstGeom prst="rect">
            <a:avLst/>
          </a:prstGeom>
          <a:noFill/>
          <a:ln>
            <a:noFill/>
          </a:ln>
        </p:spPr>
      </p:pic>
      <p:pic>
        <p:nvPicPr>
          <p:cNvPr descr="Icespensino – Plataforma ICESP de Ensino" id="262" name="Google Shape;262;p14"/>
          <p:cNvPicPr preferRelativeResize="0"/>
          <p:nvPr/>
        </p:nvPicPr>
        <p:blipFill rotWithShape="1">
          <a:blip r:embed="rId3">
            <a:alphaModFix/>
          </a:blip>
          <a:srcRect b="0" l="60160" r="20465" t="0"/>
          <a:stretch/>
        </p:blipFill>
        <p:spPr>
          <a:xfrm>
            <a:off x="9348624" y="5701312"/>
            <a:ext cx="2362306" cy="1254125"/>
          </a:xfrm>
          <a:prstGeom prst="rect">
            <a:avLst/>
          </a:prstGeom>
          <a:noFill/>
          <a:ln>
            <a:noFill/>
          </a:ln>
        </p:spPr>
      </p:pic>
      <p:sp>
        <p:nvSpPr>
          <p:cNvPr id="263" name="Google Shape;263;p14"/>
          <p:cNvSpPr txBox="1"/>
          <p:nvPr>
            <p:ph type="title"/>
          </p:nvPr>
        </p:nvSpPr>
        <p:spPr>
          <a:xfrm>
            <a:off x="384725" y="505248"/>
            <a:ext cx="8374500" cy="677108"/>
          </a:xfrm>
          <a:prstGeom prst="rect">
            <a:avLst/>
          </a:prstGeom>
          <a:noFill/>
          <a:ln>
            <a:noFill/>
          </a:ln>
        </p:spPr>
        <p:txBody>
          <a:bodyPr anchorCtr="0" anchor="t" bIns="0" lIns="0" spcFirstLastPara="1" rIns="0" wrap="square" tIns="0">
            <a:spAutoFit/>
          </a:bodyPr>
          <a:lstStyle/>
          <a:p>
            <a:pPr indent="0" lvl="0" marL="0" rtl="0" algn="l">
              <a:lnSpc>
                <a:spcPct val="100000"/>
              </a:lnSpc>
              <a:spcBef>
                <a:spcPts val="0"/>
              </a:spcBef>
              <a:spcAft>
                <a:spcPts val="0"/>
              </a:spcAft>
              <a:buClr>
                <a:schemeClr val="dk1"/>
              </a:buClr>
              <a:buSzPts val="1400"/>
              <a:buFont typeface="Arial"/>
              <a:buNone/>
            </a:pPr>
            <a:r>
              <a:rPr b="1" lang="en-US">
                <a:latin typeface="Arial"/>
                <a:ea typeface="Arial"/>
                <a:cs typeface="Arial"/>
                <a:sym typeface="Arial"/>
              </a:rPr>
              <a:t>Conclusion</a:t>
            </a:r>
            <a:endParaRPr b="1">
              <a:latin typeface="Arial"/>
              <a:ea typeface="Arial"/>
              <a:cs typeface="Arial"/>
              <a:sym typeface="Arial"/>
            </a:endParaRPr>
          </a:p>
        </p:txBody>
      </p:sp>
      <p:sp>
        <p:nvSpPr>
          <p:cNvPr id="264" name="Google Shape;264;p14"/>
          <p:cNvSpPr/>
          <p:nvPr/>
        </p:nvSpPr>
        <p:spPr>
          <a:xfrm>
            <a:off x="2581575" y="1540850"/>
            <a:ext cx="1930800" cy="677100"/>
          </a:xfrm>
          <a:prstGeom prst="roundRect">
            <a:avLst>
              <a:gd fmla="val 16667" name="adj"/>
            </a:avLst>
          </a:prstGeom>
          <a:solidFill>
            <a:srgbClr val="036949"/>
          </a:solidFill>
          <a:ln cap="flat" cmpd="sng" w="19050">
            <a:solidFill>
              <a:srgbClr val="082836"/>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lang="en-US" sz="2000">
                <a:solidFill>
                  <a:schemeClr val="lt1"/>
                </a:solidFill>
              </a:rPr>
              <a:t>In this series</a:t>
            </a:r>
            <a:endParaRPr b="1" sz="2000">
              <a:solidFill>
                <a:schemeClr val="lt1"/>
              </a:solidFill>
              <a:latin typeface="Arial"/>
              <a:ea typeface="Arial"/>
              <a:cs typeface="Arial"/>
              <a:sym typeface="Arial"/>
            </a:endParaRPr>
          </a:p>
        </p:txBody>
      </p:sp>
      <p:sp>
        <p:nvSpPr>
          <p:cNvPr id="265" name="Google Shape;265;p14"/>
          <p:cNvSpPr/>
          <p:nvPr/>
        </p:nvSpPr>
        <p:spPr>
          <a:xfrm>
            <a:off x="1402125" y="2492300"/>
            <a:ext cx="4289700" cy="3085500"/>
          </a:xfrm>
          <a:prstGeom prst="roundRect">
            <a:avLst>
              <a:gd fmla="val 16667" name="adj"/>
            </a:avLst>
          </a:prstGeom>
          <a:solidFill>
            <a:schemeClr val="lt1"/>
          </a:solidFill>
          <a:ln cap="flat" cmpd="sng" w="19050">
            <a:solidFill>
              <a:schemeClr val="accent3"/>
            </a:solidFill>
            <a:prstDash val="solid"/>
            <a:miter lim="800000"/>
            <a:headEnd len="sm" w="sm" type="none"/>
            <a:tailEnd len="sm" w="sm" type="none"/>
          </a:ln>
        </p:spPr>
        <p:txBody>
          <a:bodyPr anchorCtr="0" anchor="ctr" bIns="45700" lIns="91425" spcFirstLastPara="1" rIns="91425" wrap="square" tIns="45700">
            <a:noAutofit/>
          </a:bodyPr>
          <a:lstStyle/>
          <a:p>
            <a:pPr indent="0" lvl="0" marL="0" rtl="0" algn="l">
              <a:lnSpc>
                <a:spcPct val="90000"/>
              </a:lnSpc>
              <a:spcBef>
                <a:spcPts val="500"/>
              </a:spcBef>
              <a:spcAft>
                <a:spcPts val="0"/>
              </a:spcAft>
              <a:buNone/>
            </a:pPr>
            <a:r>
              <a:t/>
            </a:r>
            <a:endParaRPr b="1" sz="1800">
              <a:solidFill>
                <a:schemeClr val="dk1"/>
              </a:solidFill>
            </a:endParaRPr>
          </a:p>
          <a:p>
            <a:pPr indent="0" lvl="0" marL="0" marR="0" rtl="0" algn="ctr">
              <a:spcBef>
                <a:spcPts val="0"/>
              </a:spcBef>
              <a:spcAft>
                <a:spcPts val="0"/>
              </a:spcAft>
              <a:buNone/>
            </a:pPr>
            <a:r>
              <a:rPr b="1" lang="en-US" sz="1800">
                <a:solidFill>
                  <a:schemeClr val="dk1"/>
                </a:solidFill>
              </a:rPr>
              <a:t>Men (79,16%)</a:t>
            </a:r>
            <a:endParaRPr b="1" sz="1800">
              <a:solidFill>
                <a:schemeClr val="dk1"/>
              </a:solidFill>
            </a:endParaRPr>
          </a:p>
          <a:p>
            <a:pPr indent="0" lvl="0" marL="0" marR="0" rtl="0" algn="ctr">
              <a:spcBef>
                <a:spcPts val="0"/>
              </a:spcBef>
              <a:spcAft>
                <a:spcPts val="0"/>
              </a:spcAft>
              <a:buNone/>
            </a:pPr>
            <a:r>
              <a:rPr b="1" lang="en-US" sz="1800">
                <a:solidFill>
                  <a:schemeClr val="dk1"/>
                </a:solidFill>
              </a:rPr>
              <a:t>Keratinizing histological subtype (87,5%)</a:t>
            </a:r>
            <a:endParaRPr b="1" sz="1800">
              <a:solidFill>
                <a:schemeClr val="dk1"/>
              </a:solidFill>
            </a:endParaRPr>
          </a:p>
          <a:p>
            <a:pPr indent="0" lvl="0" marL="0" marR="0" rtl="0" algn="ctr">
              <a:spcBef>
                <a:spcPts val="0"/>
              </a:spcBef>
              <a:spcAft>
                <a:spcPts val="0"/>
              </a:spcAft>
              <a:buNone/>
            </a:pPr>
            <a:r>
              <a:rPr b="1" lang="en-US" sz="1800">
                <a:solidFill>
                  <a:schemeClr val="dk1"/>
                </a:solidFill>
              </a:rPr>
              <a:t>Moderately differentiated (45,83%)</a:t>
            </a:r>
            <a:endParaRPr b="1" sz="1800">
              <a:solidFill>
                <a:schemeClr val="dk1"/>
              </a:solidFill>
            </a:endParaRPr>
          </a:p>
          <a:p>
            <a:pPr indent="0" lvl="0" marL="0" marR="0" rtl="0" algn="ctr">
              <a:spcBef>
                <a:spcPts val="0"/>
              </a:spcBef>
              <a:spcAft>
                <a:spcPts val="0"/>
              </a:spcAft>
              <a:buNone/>
            </a:pPr>
            <a:r>
              <a:rPr b="1" lang="en-US" sz="1800">
                <a:solidFill>
                  <a:schemeClr val="dk1"/>
                </a:solidFill>
              </a:rPr>
              <a:t>Negative for p16</a:t>
            </a:r>
            <a:endParaRPr b="1" sz="1800">
              <a:solidFill>
                <a:schemeClr val="dk1"/>
              </a:solidFill>
            </a:endParaRPr>
          </a:p>
          <a:p>
            <a:pPr indent="0" lvl="0" marL="0" marR="0" rtl="0" algn="ctr">
              <a:spcBef>
                <a:spcPts val="0"/>
              </a:spcBef>
              <a:spcAft>
                <a:spcPts val="0"/>
              </a:spcAft>
              <a:buNone/>
            </a:pPr>
            <a:r>
              <a:rPr b="1" lang="en-US" sz="1800">
                <a:solidFill>
                  <a:schemeClr val="dk1"/>
                </a:solidFill>
              </a:rPr>
              <a:t>Oral cavity (79,16%)</a:t>
            </a:r>
            <a:endParaRPr b="1" sz="1800">
              <a:solidFill>
                <a:schemeClr val="dk1"/>
              </a:solidFill>
            </a:endParaRPr>
          </a:p>
          <a:p>
            <a:pPr indent="0" lvl="0" marL="0" marR="0" rtl="0" algn="ctr">
              <a:spcBef>
                <a:spcPts val="0"/>
              </a:spcBef>
              <a:spcAft>
                <a:spcPts val="0"/>
              </a:spcAft>
              <a:buNone/>
            </a:pPr>
            <a:r>
              <a:rPr b="1" lang="en-US" sz="1800">
                <a:solidFill>
                  <a:schemeClr val="dk1"/>
                </a:solidFill>
              </a:rPr>
              <a:t>Advanced disease (T3-T4): 57,89%</a:t>
            </a:r>
            <a:endParaRPr b="1" sz="1800">
              <a:solidFill>
                <a:schemeClr val="dk1"/>
              </a:solidFill>
            </a:endParaRPr>
          </a:p>
          <a:p>
            <a:pPr indent="0" lvl="0" marL="0" marR="0" rtl="0" algn="ctr">
              <a:spcBef>
                <a:spcPts val="0"/>
              </a:spcBef>
              <a:spcAft>
                <a:spcPts val="0"/>
              </a:spcAft>
              <a:buNone/>
            </a:pPr>
            <a:r>
              <a:rPr b="1" lang="en-US" sz="1800">
                <a:solidFill>
                  <a:schemeClr val="dk1"/>
                </a:solidFill>
              </a:rPr>
              <a:t>Nodal metastasis (N+): 61,11%</a:t>
            </a:r>
            <a:endParaRPr b="1" sz="1800">
              <a:solidFill>
                <a:schemeClr val="dk1"/>
              </a:solidFill>
            </a:endParaRPr>
          </a:p>
        </p:txBody>
      </p:sp>
      <p:cxnSp>
        <p:nvCxnSpPr>
          <p:cNvPr id="266" name="Google Shape;266;p14"/>
          <p:cNvCxnSpPr/>
          <p:nvPr/>
        </p:nvCxnSpPr>
        <p:spPr>
          <a:xfrm>
            <a:off x="6144300" y="1587900"/>
            <a:ext cx="42000" cy="3674400"/>
          </a:xfrm>
          <a:prstGeom prst="straightConnector1">
            <a:avLst/>
          </a:prstGeom>
          <a:noFill/>
          <a:ln cap="flat" cmpd="sng" w="9525">
            <a:solidFill>
              <a:schemeClr val="dk2"/>
            </a:solidFill>
            <a:prstDash val="solid"/>
            <a:round/>
            <a:headEnd len="med" w="med" type="none"/>
            <a:tailEnd len="med" w="med" type="none"/>
          </a:ln>
        </p:spPr>
      </p:cxnSp>
      <p:sp>
        <p:nvSpPr>
          <p:cNvPr id="267" name="Google Shape;267;p14"/>
          <p:cNvSpPr/>
          <p:nvPr/>
        </p:nvSpPr>
        <p:spPr>
          <a:xfrm>
            <a:off x="7045350" y="694863"/>
            <a:ext cx="4679700" cy="1415400"/>
          </a:xfrm>
          <a:prstGeom prst="roundRect">
            <a:avLst>
              <a:gd fmla="val 16667" name="adj"/>
            </a:avLst>
          </a:prstGeom>
          <a:solidFill>
            <a:schemeClr val="accent4"/>
          </a:solidFill>
          <a:ln cap="flat" cmpd="sng" w="19050">
            <a:solidFill>
              <a:srgbClr val="082836"/>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i="1" lang="en-US" sz="1800">
                <a:solidFill>
                  <a:schemeClr val="lt1"/>
                </a:solidFill>
              </a:rPr>
              <a:t>Amorim MM et. al, 2019. Survival of young adults with oral squamous cell carcinoma in a brazilian population</a:t>
            </a:r>
            <a:endParaRPr b="1" i="1" sz="1800">
              <a:solidFill>
                <a:schemeClr val="lt1"/>
              </a:solidFill>
              <a:latin typeface="Arial"/>
              <a:ea typeface="Arial"/>
              <a:cs typeface="Arial"/>
              <a:sym typeface="Arial"/>
            </a:endParaRPr>
          </a:p>
        </p:txBody>
      </p:sp>
      <p:sp>
        <p:nvSpPr>
          <p:cNvPr id="268" name="Google Shape;268;p14"/>
          <p:cNvSpPr/>
          <p:nvPr/>
        </p:nvSpPr>
        <p:spPr>
          <a:xfrm>
            <a:off x="7296900" y="2451950"/>
            <a:ext cx="4176600" cy="3166200"/>
          </a:xfrm>
          <a:prstGeom prst="roundRect">
            <a:avLst>
              <a:gd fmla="val 16667" name="adj"/>
            </a:avLst>
          </a:prstGeom>
          <a:solidFill>
            <a:schemeClr val="lt1"/>
          </a:solidFill>
          <a:ln cap="flat" cmpd="sng" w="19050">
            <a:solidFill>
              <a:schemeClr val="accent3"/>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lang="en-US" sz="1800">
                <a:solidFill>
                  <a:schemeClr val="dk1"/>
                </a:solidFill>
              </a:rPr>
              <a:t>Brazil</a:t>
            </a:r>
            <a:endParaRPr b="1" sz="1800">
              <a:solidFill>
                <a:schemeClr val="dk1"/>
              </a:solidFill>
            </a:endParaRPr>
          </a:p>
          <a:p>
            <a:pPr indent="0" lvl="0" marL="0" marR="0" rtl="0" algn="ctr">
              <a:spcBef>
                <a:spcPts val="0"/>
              </a:spcBef>
              <a:spcAft>
                <a:spcPts val="0"/>
              </a:spcAft>
              <a:buNone/>
            </a:pPr>
            <a:r>
              <a:rPr b="1" lang="en-US" sz="1800">
                <a:solidFill>
                  <a:schemeClr val="dk1"/>
                </a:solidFill>
              </a:rPr>
              <a:t>2010-2016</a:t>
            </a:r>
            <a:endParaRPr b="1" sz="1800">
              <a:solidFill>
                <a:schemeClr val="dk1"/>
              </a:solidFill>
            </a:endParaRPr>
          </a:p>
          <a:p>
            <a:pPr indent="0" lvl="0" marL="0" marR="0" rtl="0" algn="ctr">
              <a:spcBef>
                <a:spcPts val="0"/>
              </a:spcBef>
              <a:spcAft>
                <a:spcPts val="0"/>
              </a:spcAft>
              <a:buNone/>
            </a:pPr>
            <a:r>
              <a:rPr b="1" lang="en-US" sz="1800">
                <a:solidFill>
                  <a:schemeClr val="dk1"/>
                </a:solidFill>
              </a:rPr>
              <a:t>35 patients (&lt;45 years old)</a:t>
            </a:r>
            <a:endParaRPr b="1" sz="1800">
              <a:solidFill>
                <a:schemeClr val="dk1"/>
              </a:solidFill>
            </a:endParaRPr>
          </a:p>
          <a:p>
            <a:pPr indent="0" lvl="0" marL="0" marR="0" rtl="0" algn="ctr">
              <a:spcBef>
                <a:spcPts val="0"/>
              </a:spcBef>
              <a:spcAft>
                <a:spcPts val="0"/>
              </a:spcAft>
              <a:buNone/>
            </a:pPr>
            <a:r>
              <a:rPr b="1" lang="en-US" sz="1800">
                <a:solidFill>
                  <a:schemeClr val="dk1"/>
                </a:solidFill>
              </a:rPr>
              <a:t>Oral cavity</a:t>
            </a:r>
            <a:endParaRPr b="1" sz="1800">
              <a:solidFill>
                <a:schemeClr val="dk1"/>
              </a:solidFill>
            </a:endParaRPr>
          </a:p>
          <a:p>
            <a:pPr indent="0" lvl="0" marL="0" marR="0" rtl="0" algn="ctr">
              <a:spcBef>
                <a:spcPts val="0"/>
              </a:spcBef>
              <a:spcAft>
                <a:spcPts val="0"/>
              </a:spcAft>
              <a:buNone/>
            </a:pPr>
            <a:r>
              <a:rPr b="1" lang="en-US" sz="1800">
                <a:solidFill>
                  <a:schemeClr val="dk1"/>
                </a:solidFill>
              </a:rPr>
              <a:t>Results:</a:t>
            </a:r>
            <a:endParaRPr b="1" sz="1800">
              <a:solidFill>
                <a:schemeClr val="dk1"/>
              </a:solidFill>
            </a:endParaRPr>
          </a:p>
          <a:p>
            <a:pPr indent="-342900" lvl="0" marL="457200" marR="0" rtl="0" algn="ctr">
              <a:spcBef>
                <a:spcPts val="0"/>
              </a:spcBef>
              <a:spcAft>
                <a:spcPts val="0"/>
              </a:spcAft>
              <a:buClr>
                <a:schemeClr val="dk1"/>
              </a:buClr>
              <a:buSzPts val="1800"/>
              <a:buChar char="-"/>
            </a:pPr>
            <a:r>
              <a:rPr b="1" lang="en-US" sz="1800">
                <a:solidFill>
                  <a:schemeClr val="dk1"/>
                </a:solidFill>
              </a:rPr>
              <a:t>Male (88,6%)</a:t>
            </a:r>
            <a:endParaRPr b="1" sz="1800">
              <a:solidFill>
                <a:schemeClr val="dk1"/>
              </a:solidFill>
            </a:endParaRPr>
          </a:p>
          <a:p>
            <a:pPr indent="-342900" lvl="0" marL="457200" marR="0" rtl="0" algn="ctr">
              <a:spcBef>
                <a:spcPts val="0"/>
              </a:spcBef>
              <a:spcAft>
                <a:spcPts val="0"/>
              </a:spcAft>
              <a:buClr>
                <a:schemeClr val="dk1"/>
              </a:buClr>
              <a:buSzPts val="1800"/>
              <a:buChar char="-"/>
            </a:pPr>
            <a:r>
              <a:rPr b="1" lang="en-US" sz="1800">
                <a:solidFill>
                  <a:schemeClr val="dk1"/>
                </a:solidFill>
              </a:rPr>
              <a:t>Advanced stage (93,8%)</a:t>
            </a:r>
            <a:endParaRPr b="1" sz="1800">
              <a:solidFill>
                <a:schemeClr val="dk1"/>
              </a:solidFill>
            </a:endParaRPr>
          </a:p>
          <a:p>
            <a:pPr indent="-342900" lvl="0" marL="457200" marR="0" rtl="0" algn="ctr">
              <a:spcBef>
                <a:spcPts val="0"/>
              </a:spcBef>
              <a:spcAft>
                <a:spcPts val="0"/>
              </a:spcAft>
              <a:buClr>
                <a:schemeClr val="dk1"/>
              </a:buClr>
              <a:buSzPts val="1800"/>
              <a:buChar char="-"/>
            </a:pPr>
            <a:r>
              <a:rPr b="1" lang="en-US" sz="1800">
                <a:solidFill>
                  <a:schemeClr val="dk1"/>
                </a:solidFill>
              </a:rPr>
              <a:t>+ Nodal metastasis (71,4%)</a:t>
            </a:r>
            <a:endParaRPr b="1" sz="1800">
              <a:solidFill>
                <a:schemeClr val="dk1"/>
              </a:solidFill>
            </a:endParaRPr>
          </a:p>
          <a:p>
            <a:pPr indent="-342900" lvl="0" marL="457200" marR="0" rtl="0" algn="ctr">
              <a:spcBef>
                <a:spcPts val="0"/>
              </a:spcBef>
              <a:spcAft>
                <a:spcPts val="0"/>
              </a:spcAft>
              <a:buClr>
                <a:schemeClr val="dk1"/>
              </a:buClr>
              <a:buSzPts val="1800"/>
              <a:buChar char="-"/>
            </a:pPr>
            <a:r>
              <a:rPr b="1" lang="en-US" sz="1800">
                <a:solidFill>
                  <a:schemeClr val="dk1"/>
                </a:solidFill>
              </a:rPr>
              <a:t>OS: 77,14%</a:t>
            </a:r>
            <a:endParaRPr b="1" sz="1800">
              <a:solidFill>
                <a:schemeClr val="dk1"/>
              </a:solidFill>
            </a:endParaRPr>
          </a:p>
          <a:p>
            <a:pPr indent="0" lvl="0" marL="0" marR="0" rtl="0" algn="ctr">
              <a:spcBef>
                <a:spcPts val="0"/>
              </a:spcBef>
              <a:spcAft>
                <a:spcPts val="0"/>
              </a:spcAft>
              <a:buNone/>
            </a:pPr>
            <a:r>
              <a:t/>
            </a:r>
            <a:endParaRPr b="1" i="1" sz="1800">
              <a:solidFill>
                <a:schemeClr val="dk1"/>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2" name="Shape 272"/>
        <p:cNvGrpSpPr/>
        <p:nvPr/>
      </p:nvGrpSpPr>
      <p:grpSpPr>
        <a:xfrm>
          <a:off x="0" y="0"/>
          <a:ext cx="0" cy="0"/>
          <a:chOff x="0" y="0"/>
          <a:chExt cx="0" cy="0"/>
        </a:xfrm>
      </p:grpSpPr>
      <p:pic>
        <p:nvPicPr>
          <p:cNvPr descr="Icespensino – Plataforma ICESP de Ensino" id="273" name="Google Shape;273;g20daf2f6dec_0_54"/>
          <p:cNvPicPr preferRelativeResize="0"/>
          <p:nvPr/>
        </p:nvPicPr>
        <p:blipFill rotWithShape="1">
          <a:blip r:embed="rId3">
            <a:alphaModFix/>
          </a:blip>
          <a:srcRect b="0" l="18647" r="61976" t="0"/>
          <a:stretch/>
        </p:blipFill>
        <p:spPr>
          <a:xfrm>
            <a:off x="204368" y="5701313"/>
            <a:ext cx="2362306" cy="1254125"/>
          </a:xfrm>
          <a:prstGeom prst="rect">
            <a:avLst/>
          </a:prstGeom>
          <a:noFill/>
          <a:ln>
            <a:noFill/>
          </a:ln>
        </p:spPr>
      </p:pic>
      <p:pic>
        <p:nvPicPr>
          <p:cNvPr descr="Icespensino – Plataforma ICESP de Ensino" id="274" name="Google Shape;274;g20daf2f6dec_0_54"/>
          <p:cNvPicPr preferRelativeResize="0"/>
          <p:nvPr/>
        </p:nvPicPr>
        <p:blipFill rotWithShape="1">
          <a:blip r:embed="rId3">
            <a:alphaModFix/>
          </a:blip>
          <a:srcRect b="0" l="0" r="78584" t="0"/>
          <a:stretch/>
        </p:blipFill>
        <p:spPr>
          <a:xfrm>
            <a:off x="4790501" y="5661939"/>
            <a:ext cx="2610996" cy="1254125"/>
          </a:xfrm>
          <a:prstGeom prst="rect">
            <a:avLst/>
          </a:prstGeom>
          <a:noFill/>
          <a:ln>
            <a:noFill/>
          </a:ln>
        </p:spPr>
      </p:pic>
      <p:pic>
        <p:nvPicPr>
          <p:cNvPr descr="Icespensino – Plataforma ICESP de Ensino" id="275" name="Google Shape;275;g20daf2f6dec_0_54"/>
          <p:cNvPicPr preferRelativeResize="0"/>
          <p:nvPr/>
        </p:nvPicPr>
        <p:blipFill rotWithShape="1">
          <a:blip r:embed="rId3">
            <a:alphaModFix/>
          </a:blip>
          <a:srcRect b="0" l="60159" r="20465" t="0"/>
          <a:stretch/>
        </p:blipFill>
        <p:spPr>
          <a:xfrm>
            <a:off x="9348624" y="5701312"/>
            <a:ext cx="2362306" cy="1254125"/>
          </a:xfrm>
          <a:prstGeom prst="rect">
            <a:avLst/>
          </a:prstGeom>
          <a:noFill/>
          <a:ln>
            <a:noFill/>
          </a:ln>
        </p:spPr>
      </p:pic>
      <p:sp>
        <p:nvSpPr>
          <p:cNvPr id="276" name="Google Shape;276;g20daf2f6dec_0_54"/>
          <p:cNvSpPr txBox="1"/>
          <p:nvPr>
            <p:ph type="title"/>
          </p:nvPr>
        </p:nvSpPr>
        <p:spPr>
          <a:xfrm>
            <a:off x="384725" y="505248"/>
            <a:ext cx="8374500" cy="677400"/>
          </a:xfrm>
          <a:prstGeom prst="rect">
            <a:avLst/>
          </a:prstGeom>
          <a:noFill/>
          <a:ln>
            <a:noFill/>
          </a:ln>
        </p:spPr>
        <p:txBody>
          <a:bodyPr anchorCtr="0" anchor="t" bIns="0" lIns="0" spcFirstLastPara="1" rIns="0" wrap="square" tIns="0">
            <a:spAutoFit/>
          </a:bodyPr>
          <a:lstStyle/>
          <a:p>
            <a:pPr indent="0" lvl="0" marL="0" rtl="0" algn="l">
              <a:lnSpc>
                <a:spcPct val="100000"/>
              </a:lnSpc>
              <a:spcBef>
                <a:spcPts val="0"/>
              </a:spcBef>
              <a:spcAft>
                <a:spcPts val="0"/>
              </a:spcAft>
              <a:buClr>
                <a:schemeClr val="dk1"/>
              </a:buClr>
              <a:buSzPts val="1400"/>
              <a:buFont typeface="Arial"/>
              <a:buNone/>
            </a:pPr>
            <a:r>
              <a:rPr b="1" lang="en-US">
                <a:latin typeface="Arial"/>
                <a:ea typeface="Arial"/>
                <a:cs typeface="Arial"/>
                <a:sym typeface="Arial"/>
              </a:rPr>
              <a:t>Conclusion</a:t>
            </a:r>
            <a:endParaRPr b="1">
              <a:latin typeface="Arial"/>
              <a:ea typeface="Arial"/>
              <a:cs typeface="Arial"/>
              <a:sym typeface="Arial"/>
            </a:endParaRPr>
          </a:p>
        </p:txBody>
      </p:sp>
      <p:sp>
        <p:nvSpPr>
          <p:cNvPr id="277" name="Google Shape;277;g20daf2f6dec_0_54"/>
          <p:cNvSpPr/>
          <p:nvPr/>
        </p:nvSpPr>
        <p:spPr>
          <a:xfrm>
            <a:off x="2581575" y="1540850"/>
            <a:ext cx="1930800" cy="677100"/>
          </a:xfrm>
          <a:prstGeom prst="roundRect">
            <a:avLst>
              <a:gd fmla="val 16667" name="adj"/>
            </a:avLst>
          </a:prstGeom>
          <a:solidFill>
            <a:srgbClr val="036949"/>
          </a:solidFill>
          <a:ln cap="flat" cmpd="sng" w="19050">
            <a:solidFill>
              <a:srgbClr val="082836"/>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lang="en-US" sz="2000">
                <a:solidFill>
                  <a:schemeClr val="lt1"/>
                </a:solidFill>
              </a:rPr>
              <a:t>In this series</a:t>
            </a:r>
            <a:endParaRPr b="1" sz="2000">
              <a:solidFill>
                <a:schemeClr val="lt1"/>
              </a:solidFill>
              <a:latin typeface="Arial"/>
              <a:ea typeface="Arial"/>
              <a:cs typeface="Arial"/>
              <a:sym typeface="Arial"/>
            </a:endParaRPr>
          </a:p>
        </p:txBody>
      </p:sp>
      <p:sp>
        <p:nvSpPr>
          <p:cNvPr id="278" name="Google Shape;278;g20daf2f6dec_0_54"/>
          <p:cNvSpPr/>
          <p:nvPr/>
        </p:nvSpPr>
        <p:spPr>
          <a:xfrm>
            <a:off x="1402125" y="2492300"/>
            <a:ext cx="4289700" cy="3085500"/>
          </a:xfrm>
          <a:prstGeom prst="roundRect">
            <a:avLst>
              <a:gd fmla="val 16667" name="adj"/>
            </a:avLst>
          </a:prstGeom>
          <a:solidFill>
            <a:schemeClr val="lt1"/>
          </a:solidFill>
          <a:ln cap="flat" cmpd="sng" w="19050">
            <a:solidFill>
              <a:schemeClr val="accent3"/>
            </a:solidFill>
            <a:prstDash val="solid"/>
            <a:miter lim="800000"/>
            <a:headEnd len="sm" w="sm" type="none"/>
            <a:tailEnd len="sm" w="sm" type="none"/>
          </a:ln>
        </p:spPr>
        <p:txBody>
          <a:bodyPr anchorCtr="0" anchor="ctr" bIns="45700" lIns="91425" spcFirstLastPara="1" rIns="91425" wrap="square" tIns="45700">
            <a:noAutofit/>
          </a:bodyPr>
          <a:lstStyle/>
          <a:p>
            <a:pPr indent="0" lvl="0" marL="0" rtl="0" algn="l">
              <a:lnSpc>
                <a:spcPct val="90000"/>
              </a:lnSpc>
              <a:spcBef>
                <a:spcPts val="500"/>
              </a:spcBef>
              <a:spcAft>
                <a:spcPts val="0"/>
              </a:spcAft>
              <a:buNone/>
            </a:pPr>
            <a:r>
              <a:t/>
            </a:r>
            <a:endParaRPr b="1" sz="1800">
              <a:solidFill>
                <a:schemeClr val="dk1"/>
              </a:solidFill>
            </a:endParaRPr>
          </a:p>
          <a:p>
            <a:pPr indent="0" lvl="0" marL="0" marR="0" rtl="0" algn="ctr">
              <a:spcBef>
                <a:spcPts val="0"/>
              </a:spcBef>
              <a:spcAft>
                <a:spcPts val="0"/>
              </a:spcAft>
              <a:buNone/>
            </a:pPr>
            <a:r>
              <a:rPr b="1" lang="en-US" sz="1800">
                <a:solidFill>
                  <a:schemeClr val="dk1"/>
                </a:solidFill>
              </a:rPr>
              <a:t>Men (79,16%)</a:t>
            </a:r>
            <a:endParaRPr b="1" sz="1800">
              <a:solidFill>
                <a:schemeClr val="dk1"/>
              </a:solidFill>
            </a:endParaRPr>
          </a:p>
          <a:p>
            <a:pPr indent="0" lvl="0" marL="0" marR="0" rtl="0" algn="ctr">
              <a:spcBef>
                <a:spcPts val="0"/>
              </a:spcBef>
              <a:spcAft>
                <a:spcPts val="0"/>
              </a:spcAft>
              <a:buNone/>
            </a:pPr>
            <a:r>
              <a:rPr b="1" lang="en-US" sz="1800">
                <a:solidFill>
                  <a:schemeClr val="dk1"/>
                </a:solidFill>
              </a:rPr>
              <a:t>Keratinizing histological subtype (87,5%)</a:t>
            </a:r>
            <a:endParaRPr b="1" sz="1800">
              <a:solidFill>
                <a:schemeClr val="dk1"/>
              </a:solidFill>
            </a:endParaRPr>
          </a:p>
          <a:p>
            <a:pPr indent="0" lvl="0" marL="0" marR="0" rtl="0" algn="ctr">
              <a:spcBef>
                <a:spcPts val="0"/>
              </a:spcBef>
              <a:spcAft>
                <a:spcPts val="0"/>
              </a:spcAft>
              <a:buNone/>
            </a:pPr>
            <a:r>
              <a:rPr b="1" lang="en-US" sz="1800">
                <a:solidFill>
                  <a:schemeClr val="dk1"/>
                </a:solidFill>
              </a:rPr>
              <a:t>Moderately differentiated (45,83%)</a:t>
            </a:r>
            <a:endParaRPr b="1" sz="1800">
              <a:solidFill>
                <a:schemeClr val="dk1"/>
              </a:solidFill>
            </a:endParaRPr>
          </a:p>
          <a:p>
            <a:pPr indent="0" lvl="0" marL="0" marR="0" rtl="0" algn="ctr">
              <a:spcBef>
                <a:spcPts val="0"/>
              </a:spcBef>
              <a:spcAft>
                <a:spcPts val="0"/>
              </a:spcAft>
              <a:buNone/>
            </a:pPr>
            <a:r>
              <a:rPr b="1" lang="en-US" sz="1800">
                <a:solidFill>
                  <a:schemeClr val="dk1"/>
                </a:solidFill>
              </a:rPr>
              <a:t>Negative for p16</a:t>
            </a:r>
            <a:endParaRPr b="1" sz="1800">
              <a:solidFill>
                <a:schemeClr val="dk1"/>
              </a:solidFill>
            </a:endParaRPr>
          </a:p>
          <a:p>
            <a:pPr indent="0" lvl="0" marL="0" marR="0" rtl="0" algn="ctr">
              <a:spcBef>
                <a:spcPts val="0"/>
              </a:spcBef>
              <a:spcAft>
                <a:spcPts val="0"/>
              </a:spcAft>
              <a:buNone/>
            </a:pPr>
            <a:r>
              <a:rPr b="1" lang="en-US" sz="1800">
                <a:solidFill>
                  <a:schemeClr val="dk1"/>
                </a:solidFill>
              </a:rPr>
              <a:t>Oral cavity (79,16%)</a:t>
            </a:r>
            <a:endParaRPr b="1" sz="1800">
              <a:solidFill>
                <a:schemeClr val="dk1"/>
              </a:solidFill>
            </a:endParaRPr>
          </a:p>
          <a:p>
            <a:pPr indent="0" lvl="0" marL="0" marR="0" rtl="0" algn="ctr">
              <a:spcBef>
                <a:spcPts val="0"/>
              </a:spcBef>
              <a:spcAft>
                <a:spcPts val="0"/>
              </a:spcAft>
              <a:buNone/>
            </a:pPr>
            <a:r>
              <a:rPr b="1" lang="en-US" sz="1800">
                <a:solidFill>
                  <a:schemeClr val="dk1"/>
                </a:solidFill>
              </a:rPr>
              <a:t>Advanced disease (T3-T4): 57,89%</a:t>
            </a:r>
            <a:endParaRPr b="1" sz="1800">
              <a:solidFill>
                <a:schemeClr val="dk1"/>
              </a:solidFill>
            </a:endParaRPr>
          </a:p>
          <a:p>
            <a:pPr indent="0" lvl="0" marL="0" marR="0" rtl="0" algn="ctr">
              <a:spcBef>
                <a:spcPts val="0"/>
              </a:spcBef>
              <a:spcAft>
                <a:spcPts val="0"/>
              </a:spcAft>
              <a:buNone/>
            </a:pPr>
            <a:r>
              <a:rPr b="1" lang="en-US" sz="1800">
                <a:solidFill>
                  <a:schemeClr val="dk1"/>
                </a:solidFill>
              </a:rPr>
              <a:t>Nodal metastasis (N+): 61,11%</a:t>
            </a:r>
            <a:endParaRPr b="1" sz="1800">
              <a:solidFill>
                <a:schemeClr val="dk1"/>
              </a:solidFill>
            </a:endParaRPr>
          </a:p>
        </p:txBody>
      </p:sp>
      <p:cxnSp>
        <p:nvCxnSpPr>
          <p:cNvPr id="279" name="Google Shape;279;g20daf2f6dec_0_54"/>
          <p:cNvCxnSpPr/>
          <p:nvPr/>
        </p:nvCxnSpPr>
        <p:spPr>
          <a:xfrm>
            <a:off x="6144300" y="1587900"/>
            <a:ext cx="42000" cy="3674400"/>
          </a:xfrm>
          <a:prstGeom prst="straightConnector1">
            <a:avLst/>
          </a:prstGeom>
          <a:noFill/>
          <a:ln cap="flat" cmpd="sng" w="9525">
            <a:solidFill>
              <a:schemeClr val="dk2"/>
            </a:solidFill>
            <a:prstDash val="solid"/>
            <a:round/>
            <a:headEnd len="med" w="med" type="none"/>
            <a:tailEnd len="med" w="med" type="none"/>
          </a:ln>
        </p:spPr>
      </p:cxnSp>
      <p:sp>
        <p:nvSpPr>
          <p:cNvPr id="280" name="Google Shape;280;g20daf2f6dec_0_54"/>
          <p:cNvSpPr/>
          <p:nvPr/>
        </p:nvSpPr>
        <p:spPr>
          <a:xfrm>
            <a:off x="7045350" y="694863"/>
            <a:ext cx="4679700" cy="1415400"/>
          </a:xfrm>
          <a:prstGeom prst="roundRect">
            <a:avLst>
              <a:gd fmla="val 16667" name="adj"/>
            </a:avLst>
          </a:prstGeom>
          <a:solidFill>
            <a:schemeClr val="accent4"/>
          </a:solidFill>
          <a:ln cap="flat" cmpd="sng" w="19050">
            <a:solidFill>
              <a:srgbClr val="082836"/>
            </a:solidFill>
            <a:prstDash val="solid"/>
            <a:miter lim="800000"/>
            <a:headEnd len="sm" w="sm" type="none"/>
            <a:tailEnd len="sm" w="sm" type="none"/>
          </a:ln>
        </p:spPr>
        <p:txBody>
          <a:bodyPr anchorCtr="0" anchor="ctr" bIns="45700" lIns="91425" spcFirstLastPara="1" rIns="91425" wrap="square" tIns="45700">
            <a:noAutofit/>
          </a:bodyPr>
          <a:lstStyle/>
          <a:p>
            <a:pPr indent="0" lvl="0" marL="0" rtl="0" algn="ctr">
              <a:spcBef>
                <a:spcPts val="0"/>
              </a:spcBef>
              <a:spcAft>
                <a:spcPts val="0"/>
              </a:spcAft>
              <a:buClr>
                <a:schemeClr val="dk1"/>
              </a:buClr>
              <a:buFont typeface="Arial"/>
              <a:buNone/>
            </a:pPr>
            <a:r>
              <a:rPr b="1" i="1" lang="en-US" sz="1800">
                <a:solidFill>
                  <a:schemeClr val="lt1"/>
                </a:solidFill>
              </a:rPr>
              <a:t>Révész M. et. al. 2023. The characteristics of head and neck squamous cell cancer in young adults: A retrospective single-center study.</a:t>
            </a:r>
            <a:endParaRPr b="1" i="1" sz="1800">
              <a:solidFill>
                <a:schemeClr val="lt1"/>
              </a:solidFill>
              <a:latin typeface="Arial"/>
              <a:ea typeface="Arial"/>
              <a:cs typeface="Arial"/>
              <a:sym typeface="Arial"/>
            </a:endParaRPr>
          </a:p>
        </p:txBody>
      </p:sp>
      <p:sp>
        <p:nvSpPr>
          <p:cNvPr id="281" name="Google Shape;281;g20daf2f6dec_0_54"/>
          <p:cNvSpPr/>
          <p:nvPr/>
        </p:nvSpPr>
        <p:spPr>
          <a:xfrm>
            <a:off x="7296900" y="2451950"/>
            <a:ext cx="4176600" cy="3166200"/>
          </a:xfrm>
          <a:prstGeom prst="roundRect">
            <a:avLst>
              <a:gd fmla="val 16667" name="adj"/>
            </a:avLst>
          </a:prstGeom>
          <a:solidFill>
            <a:schemeClr val="lt1"/>
          </a:solidFill>
          <a:ln cap="flat" cmpd="sng" w="19050">
            <a:solidFill>
              <a:schemeClr val="accent3"/>
            </a:solidFill>
            <a:prstDash val="solid"/>
            <a:miter lim="800000"/>
            <a:headEnd len="sm" w="sm" type="none"/>
            <a:tailEnd len="sm" w="sm" type="none"/>
          </a:ln>
        </p:spPr>
        <p:txBody>
          <a:bodyPr anchorCtr="0" anchor="ctr" bIns="45700" lIns="91425" spcFirstLastPara="1" rIns="91425" wrap="square" tIns="45700">
            <a:noAutofit/>
          </a:bodyPr>
          <a:lstStyle/>
          <a:p>
            <a:pPr indent="0" lvl="0" marL="0" rtl="0" algn="ctr">
              <a:spcBef>
                <a:spcPts val="0"/>
              </a:spcBef>
              <a:spcAft>
                <a:spcPts val="0"/>
              </a:spcAft>
              <a:buNone/>
            </a:pPr>
            <a:r>
              <a:rPr b="1" lang="en-US" sz="1800">
                <a:solidFill>
                  <a:schemeClr val="dk1"/>
                </a:solidFill>
              </a:rPr>
              <a:t>Hungary</a:t>
            </a:r>
            <a:endParaRPr b="1" sz="1800">
              <a:solidFill>
                <a:schemeClr val="dk1"/>
              </a:solidFill>
            </a:endParaRPr>
          </a:p>
          <a:p>
            <a:pPr indent="0" lvl="0" marL="0" rtl="0" algn="ctr">
              <a:spcBef>
                <a:spcPts val="0"/>
              </a:spcBef>
              <a:spcAft>
                <a:spcPts val="0"/>
              </a:spcAft>
              <a:buNone/>
            </a:pPr>
            <a:r>
              <a:rPr b="1" lang="en-US" sz="1800">
                <a:solidFill>
                  <a:schemeClr val="dk1"/>
                </a:solidFill>
              </a:rPr>
              <a:t>2000-2018</a:t>
            </a:r>
            <a:endParaRPr b="1" sz="1800">
              <a:solidFill>
                <a:schemeClr val="dk1"/>
              </a:solidFill>
            </a:endParaRPr>
          </a:p>
          <a:p>
            <a:pPr indent="0" lvl="0" marL="0" rtl="0" algn="ctr">
              <a:spcBef>
                <a:spcPts val="0"/>
              </a:spcBef>
              <a:spcAft>
                <a:spcPts val="0"/>
              </a:spcAft>
              <a:buNone/>
            </a:pPr>
            <a:r>
              <a:rPr b="1" lang="en-US" sz="1800">
                <a:solidFill>
                  <a:schemeClr val="dk1"/>
                </a:solidFill>
              </a:rPr>
              <a:t>85 patients (&lt;40 years old)</a:t>
            </a:r>
            <a:endParaRPr b="1" sz="1800">
              <a:solidFill>
                <a:schemeClr val="dk1"/>
              </a:solidFill>
            </a:endParaRPr>
          </a:p>
          <a:p>
            <a:pPr indent="0" lvl="0" marL="0" rtl="0" algn="ctr">
              <a:spcBef>
                <a:spcPts val="0"/>
              </a:spcBef>
              <a:spcAft>
                <a:spcPts val="0"/>
              </a:spcAft>
              <a:buNone/>
            </a:pPr>
            <a:r>
              <a:rPr b="1" lang="en-US" sz="1800">
                <a:solidFill>
                  <a:schemeClr val="dk1"/>
                </a:solidFill>
              </a:rPr>
              <a:t>Results:</a:t>
            </a:r>
            <a:endParaRPr b="1" sz="1800">
              <a:solidFill>
                <a:schemeClr val="dk1"/>
              </a:solidFill>
            </a:endParaRPr>
          </a:p>
          <a:p>
            <a:pPr indent="-342900" lvl="0" marL="457200" rtl="0" algn="ctr">
              <a:spcBef>
                <a:spcPts val="0"/>
              </a:spcBef>
              <a:spcAft>
                <a:spcPts val="0"/>
              </a:spcAft>
              <a:buClr>
                <a:schemeClr val="dk1"/>
              </a:buClr>
              <a:buSzPts val="1800"/>
              <a:buChar char="-"/>
            </a:pPr>
            <a:r>
              <a:rPr b="1" lang="en-US" sz="1800">
                <a:solidFill>
                  <a:schemeClr val="dk1"/>
                </a:solidFill>
              </a:rPr>
              <a:t>Oral cavity (56,4%)</a:t>
            </a:r>
            <a:endParaRPr b="1" sz="1800">
              <a:solidFill>
                <a:schemeClr val="dk1"/>
              </a:solidFill>
            </a:endParaRPr>
          </a:p>
          <a:p>
            <a:pPr indent="-342900" lvl="0" marL="457200" rtl="0" algn="ctr">
              <a:spcBef>
                <a:spcPts val="0"/>
              </a:spcBef>
              <a:spcAft>
                <a:spcPts val="0"/>
              </a:spcAft>
              <a:buClr>
                <a:schemeClr val="dk1"/>
              </a:buClr>
              <a:buSzPts val="1800"/>
              <a:buChar char="-"/>
            </a:pPr>
            <a:r>
              <a:rPr b="1" lang="en-US" sz="1800">
                <a:solidFill>
                  <a:schemeClr val="dk1"/>
                </a:solidFill>
              </a:rPr>
              <a:t>Male (78,9%)</a:t>
            </a:r>
            <a:endParaRPr b="1" sz="1800">
              <a:solidFill>
                <a:schemeClr val="dk1"/>
              </a:solidFill>
            </a:endParaRPr>
          </a:p>
          <a:p>
            <a:pPr indent="-342900" lvl="0" marL="457200" rtl="0" algn="ctr">
              <a:spcBef>
                <a:spcPts val="0"/>
              </a:spcBef>
              <a:spcAft>
                <a:spcPts val="0"/>
              </a:spcAft>
              <a:buClr>
                <a:srgbClr val="FF0000"/>
              </a:buClr>
              <a:buSzPts val="1800"/>
              <a:buChar char="-"/>
            </a:pPr>
            <a:r>
              <a:rPr b="1" lang="en-US" sz="1800">
                <a:solidFill>
                  <a:srgbClr val="FF0000"/>
                </a:solidFill>
              </a:rPr>
              <a:t>Early stages (67%)</a:t>
            </a:r>
            <a:endParaRPr b="1" sz="1800">
              <a:solidFill>
                <a:srgbClr val="FF0000"/>
              </a:solidFill>
            </a:endParaRPr>
          </a:p>
          <a:p>
            <a:pPr indent="-342900" lvl="0" marL="457200" rtl="0" algn="ctr">
              <a:spcBef>
                <a:spcPts val="0"/>
              </a:spcBef>
              <a:spcAft>
                <a:spcPts val="0"/>
              </a:spcAft>
              <a:buClr>
                <a:schemeClr val="dk1"/>
              </a:buClr>
              <a:buSzPts val="1800"/>
              <a:buChar char="-"/>
            </a:pPr>
            <a:r>
              <a:rPr b="1" lang="en-US" sz="1800">
                <a:solidFill>
                  <a:schemeClr val="dk1"/>
                </a:solidFill>
              </a:rPr>
              <a:t>+ Nodal metastasis (63,5%)</a:t>
            </a:r>
            <a:endParaRPr b="1" sz="1800">
              <a:solidFill>
                <a:schemeClr val="dk1"/>
              </a:solidFill>
            </a:endParaRPr>
          </a:p>
          <a:p>
            <a:pPr indent="-342900" lvl="0" marL="457200" rtl="0" algn="ctr">
              <a:spcBef>
                <a:spcPts val="0"/>
              </a:spcBef>
              <a:spcAft>
                <a:spcPts val="0"/>
              </a:spcAft>
              <a:buClr>
                <a:srgbClr val="FF0000"/>
              </a:buClr>
              <a:buSzPts val="1800"/>
              <a:buChar char="-"/>
            </a:pPr>
            <a:r>
              <a:rPr b="1" lang="en-US" sz="1800">
                <a:solidFill>
                  <a:srgbClr val="FF0000"/>
                </a:solidFill>
              </a:rPr>
              <a:t>OS: 44,2%</a:t>
            </a:r>
            <a:endParaRPr b="1" sz="1600">
              <a:solidFill>
                <a:schemeClr val="dk1"/>
              </a:solidFill>
            </a:endParaRPr>
          </a:p>
          <a:p>
            <a:pPr indent="0" lvl="0" marL="0" marR="0" rtl="0" algn="ctr">
              <a:spcBef>
                <a:spcPts val="0"/>
              </a:spcBef>
              <a:spcAft>
                <a:spcPts val="0"/>
              </a:spcAft>
              <a:buNone/>
            </a:pPr>
            <a:r>
              <a:t/>
            </a:r>
            <a:endParaRPr b="1" i="1" sz="1800">
              <a:solidFill>
                <a:schemeClr val="dk1"/>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5" name="Shape 285"/>
        <p:cNvGrpSpPr/>
        <p:nvPr/>
      </p:nvGrpSpPr>
      <p:grpSpPr>
        <a:xfrm>
          <a:off x="0" y="0"/>
          <a:ext cx="0" cy="0"/>
          <a:chOff x="0" y="0"/>
          <a:chExt cx="0" cy="0"/>
        </a:xfrm>
      </p:grpSpPr>
      <p:pic>
        <p:nvPicPr>
          <p:cNvPr descr="Icespensino – Plataforma ICESP de Ensino" id="286" name="Google Shape;286;g20daf2f6dec_0_66"/>
          <p:cNvPicPr preferRelativeResize="0"/>
          <p:nvPr/>
        </p:nvPicPr>
        <p:blipFill rotWithShape="1">
          <a:blip r:embed="rId3">
            <a:alphaModFix/>
          </a:blip>
          <a:srcRect b="0" l="18647" r="61976" t="0"/>
          <a:stretch/>
        </p:blipFill>
        <p:spPr>
          <a:xfrm>
            <a:off x="204368" y="5701313"/>
            <a:ext cx="2362306" cy="1254125"/>
          </a:xfrm>
          <a:prstGeom prst="rect">
            <a:avLst/>
          </a:prstGeom>
          <a:noFill/>
          <a:ln>
            <a:noFill/>
          </a:ln>
        </p:spPr>
      </p:pic>
      <p:pic>
        <p:nvPicPr>
          <p:cNvPr descr="Icespensino – Plataforma ICESP de Ensino" id="287" name="Google Shape;287;g20daf2f6dec_0_66"/>
          <p:cNvPicPr preferRelativeResize="0"/>
          <p:nvPr/>
        </p:nvPicPr>
        <p:blipFill rotWithShape="1">
          <a:blip r:embed="rId3">
            <a:alphaModFix/>
          </a:blip>
          <a:srcRect b="0" l="0" r="78584" t="0"/>
          <a:stretch/>
        </p:blipFill>
        <p:spPr>
          <a:xfrm>
            <a:off x="4790501" y="5661939"/>
            <a:ext cx="2610996" cy="1254125"/>
          </a:xfrm>
          <a:prstGeom prst="rect">
            <a:avLst/>
          </a:prstGeom>
          <a:noFill/>
          <a:ln>
            <a:noFill/>
          </a:ln>
        </p:spPr>
      </p:pic>
      <p:pic>
        <p:nvPicPr>
          <p:cNvPr descr="Icespensino – Plataforma ICESP de Ensino" id="288" name="Google Shape;288;g20daf2f6dec_0_66"/>
          <p:cNvPicPr preferRelativeResize="0"/>
          <p:nvPr/>
        </p:nvPicPr>
        <p:blipFill rotWithShape="1">
          <a:blip r:embed="rId3">
            <a:alphaModFix/>
          </a:blip>
          <a:srcRect b="0" l="60159" r="20465" t="0"/>
          <a:stretch/>
        </p:blipFill>
        <p:spPr>
          <a:xfrm>
            <a:off x="9348624" y="5701312"/>
            <a:ext cx="2362306" cy="1254125"/>
          </a:xfrm>
          <a:prstGeom prst="rect">
            <a:avLst/>
          </a:prstGeom>
          <a:noFill/>
          <a:ln>
            <a:noFill/>
          </a:ln>
        </p:spPr>
      </p:pic>
      <p:sp>
        <p:nvSpPr>
          <p:cNvPr id="289" name="Google Shape;289;g20daf2f6dec_0_66"/>
          <p:cNvSpPr txBox="1"/>
          <p:nvPr>
            <p:ph type="title"/>
          </p:nvPr>
        </p:nvSpPr>
        <p:spPr>
          <a:xfrm>
            <a:off x="384725" y="505248"/>
            <a:ext cx="8374500" cy="677400"/>
          </a:xfrm>
          <a:prstGeom prst="rect">
            <a:avLst/>
          </a:prstGeom>
          <a:noFill/>
          <a:ln>
            <a:noFill/>
          </a:ln>
        </p:spPr>
        <p:txBody>
          <a:bodyPr anchorCtr="0" anchor="t" bIns="0" lIns="0" spcFirstLastPara="1" rIns="0" wrap="square" tIns="0">
            <a:spAutoFit/>
          </a:bodyPr>
          <a:lstStyle/>
          <a:p>
            <a:pPr indent="0" lvl="0" marL="0" rtl="0" algn="l">
              <a:lnSpc>
                <a:spcPct val="100000"/>
              </a:lnSpc>
              <a:spcBef>
                <a:spcPts val="0"/>
              </a:spcBef>
              <a:spcAft>
                <a:spcPts val="0"/>
              </a:spcAft>
              <a:buClr>
                <a:schemeClr val="dk1"/>
              </a:buClr>
              <a:buSzPts val="1400"/>
              <a:buFont typeface="Arial"/>
              <a:buNone/>
            </a:pPr>
            <a:r>
              <a:rPr b="1" lang="en-US">
                <a:latin typeface="Arial"/>
                <a:ea typeface="Arial"/>
                <a:cs typeface="Arial"/>
                <a:sym typeface="Arial"/>
              </a:rPr>
              <a:t>Conclusion</a:t>
            </a:r>
            <a:endParaRPr b="1">
              <a:latin typeface="Arial"/>
              <a:ea typeface="Arial"/>
              <a:cs typeface="Arial"/>
              <a:sym typeface="Arial"/>
            </a:endParaRPr>
          </a:p>
        </p:txBody>
      </p:sp>
      <p:sp>
        <p:nvSpPr>
          <p:cNvPr id="290" name="Google Shape;290;g20daf2f6dec_0_66"/>
          <p:cNvSpPr/>
          <p:nvPr/>
        </p:nvSpPr>
        <p:spPr>
          <a:xfrm>
            <a:off x="2581575" y="1540850"/>
            <a:ext cx="1930800" cy="677100"/>
          </a:xfrm>
          <a:prstGeom prst="roundRect">
            <a:avLst>
              <a:gd fmla="val 16667" name="adj"/>
            </a:avLst>
          </a:prstGeom>
          <a:solidFill>
            <a:srgbClr val="036949"/>
          </a:solidFill>
          <a:ln cap="flat" cmpd="sng" w="19050">
            <a:solidFill>
              <a:srgbClr val="082836"/>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lang="en-US" sz="2000">
                <a:solidFill>
                  <a:schemeClr val="lt1"/>
                </a:solidFill>
              </a:rPr>
              <a:t>In this series</a:t>
            </a:r>
            <a:endParaRPr b="1" sz="2000">
              <a:solidFill>
                <a:schemeClr val="lt1"/>
              </a:solidFill>
              <a:latin typeface="Arial"/>
              <a:ea typeface="Arial"/>
              <a:cs typeface="Arial"/>
              <a:sym typeface="Arial"/>
            </a:endParaRPr>
          </a:p>
        </p:txBody>
      </p:sp>
      <p:sp>
        <p:nvSpPr>
          <p:cNvPr id="291" name="Google Shape;291;g20daf2f6dec_0_66"/>
          <p:cNvSpPr/>
          <p:nvPr/>
        </p:nvSpPr>
        <p:spPr>
          <a:xfrm>
            <a:off x="1402125" y="2492300"/>
            <a:ext cx="4289700" cy="3085500"/>
          </a:xfrm>
          <a:prstGeom prst="roundRect">
            <a:avLst>
              <a:gd fmla="val 16667" name="adj"/>
            </a:avLst>
          </a:prstGeom>
          <a:solidFill>
            <a:schemeClr val="lt1"/>
          </a:solidFill>
          <a:ln cap="flat" cmpd="sng" w="19050">
            <a:solidFill>
              <a:schemeClr val="accent3"/>
            </a:solidFill>
            <a:prstDash val="solid"/>
            <a:miter lim="800000"/>
            <a:headEnd len="sm" w="sm" type="none"/>
            <a:tailEnd len="sm" w="sm" type="none"/>
          </a:ln>
        </p:spPr>
        <p:txBody>
          <a:bodyPr anchorCtr="0" anchor="ctr" bIns="45700" lIns="91425" spcFirstLastPara="1" rIns="91425" wrap="square" tIns="45700">
            <a:noAutofit/>
          </a:bodyPr>
          <a:lstStyle/>
          <a:p>
            <a:pPr indent="0" lvl="0" marL="0" rtl="0" algn="l">
              <a:lnSpc>
                <a:spcPct val="90000"/>
              </a:lnSpc>
              <a:spcBef>
                <a:spcPts val="500"/>
              </a:spcBef>
              <a:spcAft>
                <a:spcPts val="0"/>
              </a:spcAft>
              <a:buNone/>
            </a:pPr>
            <a:r>
              <a:t/>
            </a:r>
            <a:endParaRPr b="1" sz="1800">
              <a:solidFill>
                <a:schemeClr val="dk1"/>
              </a:solidFill>
            </a:endParaRPr>
          </a:p>
          <a:p>
            <a:pPr indent="0" lvl="0" marL="0" marR="0" rtl="0" algn="ctr">
              <a:spcBef>
                <a:spcPts val="0"/>
              </a:spcBef>
              <a:spcAft>
                <a:spcPts val="0"/>
              </a:spcAft>
              <a:buNone/>
            </a:pPr>
            <a:r>
              <a:rPr b="1" lang="en-US" sz="1800">
                <a:solidFill>
                  <a:schemeClr val="dk1"/>
                </a:solidFill>
              </a:rPr>
              <a:t>Men (79,16%)</a:t>
            </a:r>
            <a:endParaRPr b="1" sz="1800">
              <a:solidFill>
                <a:schemeClr val="dk1"/>
              </a:solidFill>
            </a:endParaRPr>
          </a:p>
          <a:p>
            <a:pPr indent="0" lvl="0" marL="0" marR="0" rtl="0" algn="ctr">
              <a:spcBef>
                <a:spcPts val="0"/>
              </a:spcBef>
              <a:spcAft>
                <a:spcPts val="0"/>
              </a:spcAft>
              <a:buNone/>
            </a:pPr>
            <a:r>
              <a:rPr b="1" lang="en-US" sz="1800">
                <a:solidFill>
                  <a:schemeClr val="dk1"/>
                </a:solidFill>
              </a:rPr>
              <a:t>Keratinizing histological subtype (87,5%)</a:t>
            </a:r>
            <a:endParaRPr b="1" sz="1800">
              <a:solidFill>
                <a:schemeClr val="dk1"/>
              </a:solidFill>
            </a:endParaRPr>
          </a:p>
          <a:p>
            <a:pPr indent="0" lvl="0" marL="0" marR="0" rtl="0" algn="ctr">
              <a:spcBef>
                <a:spcPts val="0"/>
              </a:spcBef>
              <a:spcAft>
                <a:spcPts val="0"/>
              </a:spcAft>
              <a:buNone/>
            </a:pPr>
            <a:r>
              <a:rPr b="1" lang="en-US" sz="1800">
                <a:solidFill>
                  <a:schemeClr val="dk1"/>
                </a:solidFill>
              </a:rPr>
              <a:t>Moderately differentiated (45,83%)</a:t>
            </a:r>
            <a:endParaRPr b="1" sz="1800">
              <a:solidFill>
                <a:schemeClr val="dk1"/>
              </a:solidFill>
            </a:endParaRPr>
          </a:p>
          <a:p>
            <a:pPr indent="0" lvl="0" marL="0" marR="0" rtl="0" algn="ctr">
              <a:spcBef>
                <a:spcPts val="0"/>
              </a:spcBef>
              <a:spcAft>
                <a:spcPts val="0"/>
              </a:spcAft>
              <a:buNone/>
            </a:pPr>
            <a:r>
              <a:rPr b="1" lang="en-US" sz="1800">
                <a:solidFill>
                  <a:schemeClr val="dk1"/>
                </a:solidFill>
              </a:rPr>
              <a:t>Negative for p16</a:t>
            </a:r>
            <a:endParaRPr b="1" sz="1800">
              <a:solidFill>
                <a:schemeClr val="dk1"/>
              </a:solidFill>
            </a:endParaRPr>
          </a:p>
          <a:p>
            <a:pPr indent="0" lvl="0" marL="0" marR="0" rtl="0" algn="ctr">
              <a:spcBef>
                <a:spcPts val="0"/>
              </a:spcBef>
              <a:spcAft>
                <a:spcPts val="0"/>
              </a:spcAft>
              <a:buNone/>
            </a:pPr>
            <a:r>
              <a:rPr b="1" lang="en-US" sz="1800">
                <a:solidFill>
                  <a:schemeClr val="dk1"/>
                </a:solidFill>
              </a:rPr>
              <a:t>Oral cavity (79,16%)</a:t>
            </a:r>
            <a:endParaRPr b="1" sz="1800">
              <a:solidFill>
                <a:schemeClr val="dk1"/>
              </a:solidFill>
            </a:endParaRPr>
          </a:p>
          <a:p>
            <a:pPr indent="0" lvl="0" marL="0" marR="0" rtl="0" algn="ctr">
              <a:spcBef>
                <a:spcPts val="0"/>
              </a:spcBef>
              <a:spcAft>
                <a:spcPts val="0"/>
              </a:spcAft>
              <a:buNone/>
            </a:pPr>
            <a:r>
              <a:rPr b="1" lang="en-US" sz="1800">
                <a:solidFill>
                  <a:schemeClr val="dk1"/>
                </a:solidFill>
              </a:rPr>
              <a:t>Advanced disease (T3-T4): 57,89%</a:t>
            </a:r>
            <a:endParaRPr b="1" sz="1800">
              <a:solidFill>
                <a:schemeClr val="dk1"/>
              </a:solidFill>
            </a:endParaRPr>
          </a:p>
          <a:p>
            <a:pPr indent="0" lvl="0" marL="0" marR="0" rtl="0" algn="ctr">
              <a:spcBef>
                <a:spcPts val="0"/>
              </a:spcBef>
              <a:spcAft>
                <a:spcPts val="0"/>
              </a:spcAft>
              <a:buNone/>
            </a:pPr>
            <a:r>
              <a:rPr b="1" lang="en-US" sz="1800">
                <a:solidFill>
                  <a:schemeClr val="dk1"/>
                </a:solidFill>
              </a:rPr>
              <a:t>Nodal metastasis (N+): 61,11%</a:t>
            </a:r>
            <a:endParaRPr b="1" sz="1800">
              <a:solidFill>
                <a:schemeClr val="dk1"/>
              </a:solidFill>
            </a:endParaRPr>
          </a:p>
        </p:txBody>
      </p:sp>
      <p:cxnSp>
        <p:nvCxnSpPr>
          <p:cNvPr id="292" name="Google Shape;292;g20daf2f6dec_0_66"/>
          <p:cNvCxnSpPr/>
          <p:nvPr/>
        </p:nvCxnSpPr>
        <p:spPr>
          <a:xfrm>
            <a:off x="6144300" y="1587900"/>
            <a:ext cx="42000" cy="3674400"/>
          </a:xfrm>
          <a:prstGeom prst="straightConnector1">
            <a:avLst/>
          </a:prstGeom>
          <a:noFill/>
          <a:ln cap="flat" cmpd="sng" w="9525">
            <a:solidFill>
              <a:schemeClr val="dk2"/>
            </a:solidFill>
            <a:prstDash val="solid"/>
            <a:round/>
            <a:headEnd len="med" w="med" type="none"/>
            <a:tailEnd len="med" w="med" type="none"/>
          </a:ln>
        </p:spPr>
      </p:cxnSp>
      <p:sp>
        <p:nvSpPr>
          <p:cNvPr id="293" name="Google Shape;293;g20daf2f6dec_0_66"/>
          <p:cNvSpPr/>
          <p:nvPr/>
        </p:nvSpPr>
        <p:spPr>
          <a:xfrm>
            <a:off x="7045350" y="694863"/>
            <a:ext cx="4679700" cy="1415400"/>
          </a:xfrm>
          <a:prstGeom prst="roundRect">
            <a:avLst>
              <a:gd fmla="val 16667" name="adj"/>
            </a:avLst>
          </a:prstGeom>
          <a:solidFill>
            <a:schemeClr val="accent4"/>
          </a:solidFill>
          <a:ln cap="flat" cmpd="sng" w="19050">
            <a:solidFill>
              <a:srgbClr val="082836"/>
            </a:solidFill>
            <a:prstDash val="solid"/>
            <a:miter lim="800000"/>
            <a:headEnd len="sm" w="sm" type="none"/>
            <a:tailEnd len="sm" w="sm" type="none"/>
          </a:ln>
        </p:spPr>
        <p:txBody>
          <a:bodyPr anchorCtr="0" anchor="ctr" bIns="45700" lIns="91425" spcFirstLastPara="1" rIns="91425" wrap="square" tIns="45700">
            <a:noAutofit/>
          </a:bodyPr>
          <a:lstStyle/>
          <a:p>
            <a:pPr indent="0" lvl="0" marL="0" rtl="0" algn="ctr">
              <a:spcBef>
                <a:spcPts val="0"/>
              </a:spcBef>
              <a:spcAft>
                <a:spcPts val="0"/>
              </a:spcAft>
              <a:buClr>
                <a:schemeClr val="dk1"/>
              </a:buClr>
              <a:buFont typeface="Arial"/>
              <a:buNone/>
            </a:pPr>
            <a:r>
              <a:rPr b="1" i="1" lang="en-US" sz="1800">
                <a:solidFill>
                  <a:schemeClr val="lt1"/>
                </a:solidFill>
              </a:rPr>
              <a:t>Tomo S. et. al, 2020. Head and neck squamous cell carcinoma in young patients: a 26-year clinicopathologic retrospective study in a Brazilian specialized center. </a:t>
            </a:r>
            <a:endParaRPr b="1" i="1" sz="1800">
              <a:solidFill>
                <a:schemeClr val="lt1"/>
              </a:solidFill>
              <a:latin typeface="Arial"/>
              <a:ea typeface="Arial"/>
              <a:cs typeface="Arial"/>
              <a:sym typeface="Arial"/>
            </a:endParaRPr>
          </a:p>
        </p:txBody>
      </p:sp>
      <p:sp>
        <p:nvSpPr>
          <p:cNvPr id="294" name="Google Shape;294;g20daf2f6dec_0_66"/>
          <p:cNvSpPr/>
          <p:nvPr/>
        </p:nvSpPr>
        <p:spPr>
          <a:xfrm>
            <a:off x="7296900" y="2451950"/>
            <a:ext cx="4176600" cy="3166200"/>
          </a:xfrm>
          <a:prstGeom prst="roundRect">
            <a:avLst>
              <a:gd fmla="val 16667" name="adj"/>
            </a:avLst>
          </a:prstGeom>
          <a:solidFill>
            <a:schemeClr val="lt1"/>
          </a:solidFill>
          <a:ln cap="flat" cmpd="sng" w="19050">
            <a:solidFill>
              <a:schemeClr val="accent3"/>
            </a:solidFill>
            <a:prstDash val="solid"/>
            <a:miter lim="800000"/>
            <a:headEnd len="sm" w="sm" type="none"/>
            <a:tailEnd len="sm" w="sm" type="none"/>
          </a:ln>
        </p:spPr>
        <p:txBody>
          <a:bodyPr anchorCtr="0" anchor="ctr" bIns="45700" lIns="91425" spcFirstLastPara="1" rIns="91425" wrap="square" tIns="45700">
            <a:noAutofit/>
          </a:bodyPr>
          <a:lstStyle/>
          <a:p>
            <a:pPr indent="0" lvl="0" marL="0" rtl="0" algn="ctr">
              <a:spcBef>
                <a:spcPts val="0"/>
              </a:spcBef>
              <a:spcAft>
                <a:spcPts val="0"/>
              </a:spcAft>
              <a:buNone/>
            </a:pPr>
            <a:r>
              <a:rPr b="1" lang="en-US" sz="1800">
                <a:solidFill>
                  <a:schemeClr val="dk1"/>
                </a:solidFill>
              </a:rPr>
              <a:t>Brazil</a:t>
            </a:r>
            <a:endParaRPr b="1" sz="1800">
              <a:solidFill>
                <a:schemeClr val="dk1"/>
              </a:solidFill>
            </a:endParaRPr>
          </a:p>
          <a:p>
            <a:pPr indent="0" lvl="0" marL="0" rtl="0" algn="ctr">
              <a:spcBef>
                <a:spcPts val="0"/>
              </a:spcBef>
              <a:spcAft>
                <a:spcPts val="0"/>
              </a:spcAft>
              <a:buNone/>
            </a:pPr>
            <a:r>
              <a:rPr b="1" lang="en-US" sz="1800">
                <a:solidFill>
                  <a:schemeClr val="dk1"/>
                </a:solidFill>
              </a:rPr>
              <a:t>1991-2016</a:t>
            </a:r>
            <a:endParaRPr b="1" sz="1800">
              <a:solidFill>
                <a:schemeClr val="dk1"/>
              </a:solidFill>
            </a:endParaRPr>
          </a:p>
          <a:p>
            <a:pPr indent="0" lvl="0" marL="0" rtl="0" algn="ctr">
              <a:spcBef>
                <a:spcPts val="0"/>
              </a:spcBef>
              <a:spcAft>
                <a:spcPts val="0"/>
              </a:spcAft>
              <a:buNone/>
            </a:pPr>
            <a:r>
              <a:rPr b="1" lang="en-US" sz="1800">
                <a:solidFill>
                  <a:schemeClr val="dk1"/>
                </a:solidFill>
              </a:rPr>
              <a:t>89 patients (&lt;45 years old)</a:t>
            </a:r>
            <a:endParaRPr b="1" sz="1800">
              <a:solidFill>
                <a:schemeClr val="dk1"/>
              </a:solidFill>
            </a:endParaRPr>
          </a:p>
          <a:p>
            <a:pPr indent="0" lvl="0" marL="0" rtl="0" algn="ctr">
              <a:spcBef>
                <a:spcPts val="0"/>
              </a:spcBef>
              <a:spcAft>
                <a:spcPts val="0"/>
              </a:spcAft>
              <a:buNone/>
            </a:pPr>
            <a:r>
              <a:rPr b="1" lang="en-US" sz="1800">
                <a:solidFill>
                  <a:schemeClr val="dk1"/>
                </a:solidFill>
              </a:rPr>
              <a:t>Results:</a:t>
            </a:r>
            <a:endParaRPr b="1" sz="1800">
              <a:solidFill>
                <a:schemeClr val="dk1"/>
              </a:solidFill>
            </a:endParaRPr>
          </a:p>
          <a:p>
            <a:pPr indent="-342900" lvl="0" marL="457200" rtl="0" algn="ctr">
              <a:spcBef>
                <a:spcPts val="0"/>
              </a:spcBef>
              <a:spcAft>
                <a:spcPts val="0"/>
              </a:spcAft>
              <a:buClr>
                <a:schemeClr val="dk1"/>
              </a:buClr>
              <a:buSzPts val="1800"/>
              <a:buChar char="-"/>
            </a:pPr>
            <a:r>
              <a:rPr b="1" lang="en-US" sz="1800">
                <a:solidFill>
                  <a:schemeClr val="dk1"/>
                </a:solidFill>
              </a:rPr>
              <a:t>Male (87,6%)</a:t>
            </a:r>
            <a:endParaRPr b="1" sz="1800">
              <a:solidFill>
                <a:schemeClr val="dk1"/>
              </a:solidFill>
            </a:endParaRPr>
          </a:p>
          <a:p>
            <a:pPr indent="-342900" lvl="0" marL="457200" rtl="0" algn="ctr">
              <a:spcBef>
                <a:spcPts val="0"/>
              </a:spcBef>
              <a:spcAft>
                <a:spcPts val="0"/>
              </a:spcAft>
              <a:buClr>
                <a:schemeClr val="dk1"/>
              </a:buClr>
              <a:buSzPts val="1800"/>
              <a:buChar char="-"/>
            </a:pPr>
            <a:r>
              <a:rPr b="1" lang="en-US" sz="1800">
                <a:solidFill>
                  <a:schemeClr val="dk1"/>
                </a:solidFill>
              </a:rPr>
              <a:t>Oral cavity (38,6%)</a:t>
            </a:r>
            <a:endParaRPr b="1" sz="1800">
              <a:solidFill>
                <a:schemeClr val="dk1"/>
              </a:solidFill>
            </a:endParaRPr>
          </a:p>
          <a:p>
            <a:pPr indent="-342900" lvl="0" marL="457200" rtl="0" algn="ctr">
              <a:spcBef>
                <a:spcPts val="0"/>
              </a:spcBef>
              <a:spcAft>
                <a:spcPts val="0"/>
              </a:spcAft>
              <a:buClr>
                <a:schemeClr val="dk1"/>
              </a:buClr>
              <a:buSzPts val="1800"/>
              <a:buChar char="-"/>
            </a:pPr>
            <a:r>
              <a:rPr b="1" lang="en-US" sz="1800">
                <a:solidFill>
                  <a:schemeClr val="dk1"/>
                </a:solidFill>
              </a:rPr>
              <a:t>Advanced stage (60,9%)</a:t>
            </a:r>
            <a:endParaRPr b="1" sz="1800">
              <a:solidFill>
                <a:schemeClr val="dk1"/>
              </a:solidFill>
            </a:endParaRPr>
          </a:p>
          <a:p>
            <a:pPr indent="-342900" lvl="0" marL="457200" rtl="0" algn="ctr">
              <a:spcBef>
                <a:spcPts val="0"/>
              </a:spcBef>
              <a:spcAft>
                <a:spcPts val="0"/>
              </a:spcAft>
              <a:buClr>
                <a:schemeClr val="dk1"/>
              </a:buClr>
              <a:buSzPts val="1800"/>
              <a:buChar char="-"/>
            </a:pPr>
            <a:r>
              <a:rPr b="1" lang="en-US" sz="1800">
                <a:solidFill>
                  <a:schemeClr val="dk1"/>
                </a:solidFill>
              </a:rPr>
              <a:t>+ Nodal metastasis (54,0%)</a:t>
            </a:r>
            <a:endParaRPr b="1" sz="1600">
              <a:solidFill>
                <a:schemeClr val="dk1"/>
              </a:solidFill>
            </a:endParaRPr>
          </a:p>
          <a:p>
            <a:pPr indent="0" lvl="0" marL="0" marR="0" rtl="0" algn="ctr">
              <a:spcBef>
                <a:spcPts val="0"/>
              </a:spcBef>
              <a:spcAft>
                <a:spcPts val="0"/>
              </a:spcAft>
              <a:buNone/>
            </a:pPr>
            <a:r>
              <a:t/>
            </a:r>
            <a:endParaRPr b="1" i="1" sz="1800">
              <a:solidFill>
                <a:schemeClr val="dk1"/>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8" name="Shape 298"/>
        <p:cNvGrpSpPr/>
        <p:nvPr/>
      </p:nvGrpSpPr>
      <p:grpSpPr>
        <a:xfrm>
          <a:off x="0" y="0"/>
          <a:ext cx="0" cy="0"/>
          <a:chOff x="0" y="0"/>
          <a:chExt cx="0" cy="0"/>
        </a:xfrm>
      </p:grpSpPr>
      <p:sp>
        <p:nvSpPr>
          <p:cNvPr id="299" name="Google Shape;299;g20daf2f6dec_0_90"/>
          <p:cNvSpPr/>
          <p:nvPr/>
        </p:nvSpPr>
        <p:spPr>
          <a:xfrm>
            <a:off x="7128600" y="2370350"/>
            <a:ext cx="4513200" cy="3329400"/>
          </a:xfrm>
          <a:prstGeom prst="roundRect">
            <a:avLst>
              <a:gd fmla="val 16667" name="adj"/>
            </a:avLst>
          </a:prstGeom>
          <a:solidFill>
            <a:schemeClr val="lt1"/>
          </a:solidFill>
          <a:ln cap="flat" cmpd="sng" w="19050">
            <a:solidFill>
              <a:schemeClr val="accent3"/>
            </a:solidFill>
            <a:prstDash val="solid"/>
            <a:miter lim="800000"/>
            <a:headEnd len="sm" w="sm" type="none"/>
            <a:tailEnd len="sm" w="sm" type="none"/>
          </a:ln>
        </p:spPr>
        <p:txBody>
          <a:bodyPr anchorCtr="0" anchor="ctr" bIns="45700" lIns="91425" spcFirstLastPara="1" rIns="91425" wrap="square" tIns="45700">
            <a:noAutofit/>
          </a:bodyPr>
          <a:lstStyle/>
          <a:p>
            <a:pPr indent="0" lvl="0" marL="0" rtl="0" algn="ctr">
              <a:spcBef>
                <a:spcPts val="0"/>
              </a:spcBef>
              <a:spcAft>
                <a:spcPts val="0"/>
              </a:spcAft>
              <a:buNone/>
            </a:pPr>
            <a:r>
              <a:t/>
            </a:r>
            <a:endParaRPr b="1" sz="1800">
              <a:solidFill>
                <a:schemeClr val="dk1"/>
              </a:solidFill>
            </a:endParaRPr>
          </a:p>
          <a:p>
            <a:pPr indent="0" lvl="0" marL="0" rtl="0" algn="ctr">
              <a:spcBef>
                <a:spcPts val="0"/>
              </a:spcBef>
              <a:spcAft>
                <a:spcPts val="0"/>
              </a:spcAft>
              <a:buNone/>
            </a:pPr>
            <a:r>
              <a:rPr b="1" lang="en-US" sz="1800">
                <a:solidFill>
                  <a:schemeClr val="dk1"/>
                </a:solidFill>
              </a:rPr>
              <a:t>USA</a:t>
            </a:r>
            <a:endParaRPr b="1" sz="1800">
              <a:solidFill>
                <a:schemeClr val="dk1"/>
              </a:solidFill>
            </a:endParaRPr>
          </a:p>
          <a:p>
            <a:pPr indent="0" lvl="0" marL="0" rtl="0" algn="ctr">
              <a:spcBef>
                <a:spcPts val="0"/>
              </a:spcBef>
              <a:spcAft>
                <a:spcPts val="0"/>
              </a:spcAft>
              <a:buNone/>
            </a:pPr>
            <a:r>
              <a:rPr b="1" lang="en-US" sz="1800">
                <a:solidFill>
                  <a:schemeClr val="dk1"/>
                </a:solidFill>
              </a:rPr>
              <a:t>1973-1995</a:t>
            </a:r>
            <a:endParaRPr b="1" sz="1800">
              <a:solidFill>
                <a:schemeClr val="dk1"/>
              </a:solidFill>
            </a:endParaRPr>
          </a:p>
          <a:p>
            <a:pPr indent="0" lvl="0" marL="0" rtl="0" algn="ctr">
              <a:spcBef>
                <a:spcPts val="0"/>
              </a:spcBef>
              <a:spcAft>
                <a:spcPts val="0"/>
              </a:spcAft>
              <a:buNone/>
            </a:pPr>
            <a:r>
              <a:rPr b="1" lang="en-US" sz="1800">
                <a:solidFill>
                  <a:schemeClr val="dk1"/>
                </a:solidFill>
              </a:rPr>
              <a:t>64 patients (&lt;40 years old)</a:t>
            </a:r>
            <a:endParaRPr b="1" sz="1800">
              <a:solidFill>
                <a:schemeClr val="dk1"/>
              </a:solidFill>
            </a:endParaRPr>
          </a:p>
          <a:p>
            <a:pPr indent="0" lvl="0" marL="0" rtl="0" algn="ctr">
              <a:spcBef>
                <a:spcPts val="0"/>
              </a:spcBef>
              <a:spcAft>
                <a:spcPts val="0"/>
              </a:spcAft>
              <a:buNone/>
            </a:pPr>
            <a:r>
              <a:rPr b="1" lang="en-US" sz="1800">
                <a:solidFill>
                  <a:schemeClr val="dk1"/>
                </a:solidFill>
              </a:rPr>
              <a:t>Results:</a:t>
            </a:r>
            <a:endParaRPr b="1" sz="1800">
              <a:solidFill>
                <a:schemeClr val="dk1"/>
              </a:solidFill>
            </a:endParaRPr>
          </a:p>
          <a:p>
            <a:pPr indent="-342900" lvl="0" marL="457200" rtl="0" algn="ctr">
              <a:spcBef>
                <a:spcPts val="0"/>
              </a:spcBef>
              <a:spcAft>
                <a:spcPts val="0"/>
              </a:spcAft>
              <a:buClr>
                <a:schemeClr val="dk1"/>
              </a:buClr>
              <a:buSzPts val="1800"/>
              <a:buChar char="-"/>
            </a:pPr>
            <a:r>
              <a:rPr b="1" lang="en-US" sz="1800">
                <a:solidFill>
                  <a:schemeClr val="dk1"/>
                </a:solidFill>
              </a:rPr>
              <a:t>Increase in incidence (10% -&gt; 15% and 25%)</a:t>
            </a:r>
            <a:endParaRPr b="1" sz="1800">
              <a:solidFill>
                <a:schemeClr val="dk1"/>
              </a:solidFill>
            </a:endParaRPr>
          </a:p>
          <a:p>
            <a:pPr indent="-342900" lvl="0" marL="457200" rtl="0" algn="ctr">
              <a:spcBef>
                <a:spcPts val="0"/>
              </a:spcBef>
              <a:spcAft>
                <a:spcPts val="0"/>
              </a:spcAft>
              <a:buClr>
                <a:srgbClr val="FF0000"/>
              </a:buClr>
              <a:buSzPts val="1800"/>
              <a:buChar char="-"/>
            </a:pPr>
            <a:r>
              <a:rPr b="1" lang="en-US" sz="1800">
                <a:solidFill>
                  <a:srgbClr val="FF0000"/>
                </a:solidFill>
              </a:rPr>
              <a:t>Pathologic criteria:</a:t>
            </a:r>
            <a:endParaRPr b="1" sz="1800">
              <a:solidFill>
                <a:srgbClr val="FF0000"/>
              </a:solidFill>
            </a:endParaRPr>
          </a:p>
          <a:p>
            <a:pPr indent="0" lvl="0" marL="457200" rtl="0" algn="ctr">
              <a:spcBef>
                <a:spcPts val="0"/>
              </a:spcBef>
              <a:spcAft>
                <a:spcPts val="0"/>
              </a:spcAft>
              <a:buNone/>
            </a:pPr>
            <a:r>
              <a:rPr b="1" lang="en-US" sz="1800">
                <a:solidFill>
                  <a:schemeClr val="dk1"/>
                </a:solidFill>
              </a:rPr>
              <a:t>Margins &lt;=5 mm</a:t>
            </a:r>
            <a:endParaRPr b="1" sz="1800">
              <a:solidFill>
                <a:schemeClr val="dk1"/>
              </a:solidFill>
            </a:endParaRPr>
          </a:p>
          <a:p>
            <a:pPr indent="0" lvl="0" marL="457200" rtl="0" algn="ctr">
              <a:spcBef>
                <a:spcPts val="0"/>
              </a:spcBef>
              <a:spcAft>
                <a:spcPts val="0"/>
              </a:spcAft>
              <a:buNone/>
            </a:pPr>
            <a:r>
              <a:rPr b="1" lang="en-US" sz="1800">
                <a:solidFill>
                  <a:schemeClr val="dk1"/>
                </a:solidFill>
              </a:rPr>
              <a:t>Perineural invasion</a:t>
            </a:r>
            <a:endParaRPr b="1" sz="1800">
              <a:solidFill>
                <a:schemeClr val="dk1"/>
              </a:solidFill>
            </a:endParaRPr>
          </a:p>
          <a:p>
            <a:pPr indent="0" lvl="0" marL="457200" rtl="0" algn="ctr">
              <a:spcBef>
                <a:spcPts val="0"/>
              </a:spcBef>
              <a:spcAft>
                <a:spcPts val="0"/>
              </a:spcAft>
              <a:buNone/>
            </a:pPr>
            <a:r>
              <a:rPr b="1" lang="en-US" sz="1800">
                <a:solidFill>
                  <a:schemeClr val="dk1"/>
                </a:solidFill>
              </a:rPr>
              <a:t>Lymphatic invasion</a:t>
            </a:r>
            <a:endParaRPr b="1" sz="1800">
              <a:solidFill>
                <a:schemeClr val="dk1"/>
              </a:solidFill>
            </a:endParaRPr>
          </a:p>
          <a:p>
            <a:pPr indent="0" lvl="0" marL="457200" rtl="0" algn="ctr">
              <a:spcBef>
                <a:spcPts val="0"/>
              </a:spcBef>
              <a:spcAft>
                <a:spcPts val="0"/>
              </a:spcAft>
              <a:buNone/>
            </a:pPr>
            <a:r>
              <a:rPr b="1" lang="en-US" sz="1800">
                <a:solidFill>
                  <a:schemeClr val="dk1"/>
                </a:solidFill>
              </a:rPr>
              <a:t>Positive lymph nodes</a:t>
            </a:r>
            <a:endParaRPr b="1" sz="1800">
              <a:solidFill>
                <a:schemeClr val="dk1"/>
              </a:solidFill>
            </a:endParaRPr>
          </a:p>
          <a:p>
            <a:pPr indent="0" lvl="0" marL="0" marR="0" rtl="0" algn="ctr">
              <a:spcBef>
                <a:spcPts val="0"/>
              </a:spcBef>
              <a:spcAft>
                <a:spcPts val="0"/>
              </a:spcAft>
              <a:buNone/>
            </a:pPr>
            <a:r>
              <a:t/>
            </a:r>
            <a:endParaRPr b="1" i="1" sz="1800">
              <a:solidFill>
                <a:schemeClr val="dk1"/>
              </a:solidFill>
            </a:endParaRPr>
          </a:p>
        </p:txBody>
      </p:sp>
      <p:pic>
        <p:nvPicPr>
          <p:cNvPr descr="Icespensino – Plataforma ICESP de Ensino" id="300" name="Google Shape;300;g20daf2f6dec_0_90"/>
          <p:cNvPicPr preferRelativeResize="0"/>
          <p:nvPr/>
        </p:nvPicPr>
        <p:blipFill rotWithShape="1">
          <a:blip r:embed="rId3">
            <a:alphaModFix/>
          </a:blip>
          <a:srcRect b="0" l="18647" r="61976" t="0"/>
          <a:stretch/>
        </p:blipFill>
        <p:spPr>
          <a:xfrm>
            <a:off x="204368" y="5701313"/>
            <a:ext cx="2362306" cy="1254125"/>
          </a:xfrm>
          <a:prstGeom prst="rect">
            <a:avLst/>
          </a:prstGeom>
          <a:noFill/>
          <a:ln>
            <a:noFill/>
          </a:ln>
        </p:spPr>
      </p:pic>
      <p:pic>
        <p:nvPicPr>
          <p:cNvPr descr="Icespensino – Plataforma ICESP de Ensino" id="301" name="Google Shape;301;g20daf2f6dec_0_90"/>
          <p:cNvPicPr preferRelativeResize="0"/>
          <p:nvPr/>
        </p:nvPicPr>
        <p:blipFill rotWithShape="1">
          <a:blip r:embed="rId3">
            <a:alphaModFix/>
          </a:blip>
          <a:srcRect b="0" l="0" r="78584" t="0"/>
          <a:stretch/>
        </p:blipFill>
        <p:spPr>
          <a:xfrm>
            <a:off x="4790501" y="5661939"/>
            <a:ext cx="2610996" cy="1254125"/>
          </a:xfrm>
          <a:prstGeom prst="rect">
            <a:avLst/>
          </a:prstGeom>
          <a:noFill/>
          <a:ln>
            <a:noFill/>
          </a:ln>
        </p:spPr>
      </p:pic>
      <p:pic>
        <p:nvPicPr>
          <p:cNvPr descr="Icespensino – Plataforma ICESP de Ensino" id="302" name="Google Shape;302;g20daf2f6dec_0_90"/>
          <p:cNvPicPr preferRelativeResize="0"/>
          <p:nvPr/>
        </p:nvPicPr>
        <p:blipFill rotWithShape="1">
          <a:blip r:embed="rId3">
            <a:alphaModFix/>
          </a:blip>
          <a:srcRect b="0" l="60159" r="20465" t="0"/>
          <a:stretch/>
        </p:blipFill>
        <p:spPr>
          <a:xfrm>
            <a:off x="9348624" y="5701312"/>
            <a:ext cx="2362306" cy="1254125"/>
          </a:xfrm>
          <a:prstGeom prst="rect">
            <a:avLst/>
          </a:prstGeom>
          <a:noFill/>
          <a:ln>
            <a:noFill/>
          </a:ln>
        </p:spPr>
      </p:pic>
      <p:sp>
        <p:nvSpPr>
          <p:cNvPr id="303" name="Google Shape;303;g20daf2f6dec_0_90"/>
          <p:cNvSpPr txBox="1"/>
          <p:nvPr>
            <p:ph type="title"/>
          </p:nvPr>
        </p:nvSpPr>
        <p:spPr>
          <a:xfrm>
            <a:off x="384725" y="505248"/>
            <a:ext cx="8374500" cy="677400"/>
          </a:xfrm>
          <a:prstGeom prst="rect">
            <a:avLst/>
          </a:prstGeom>
          <a:noFill/>
          <a:ln>
            <a:noFill/>
          </a:ln>
        </p:spPr>
        <p:txBody>
          <a:bodyPr anchorCtr="0" anchor="t" bIns="0" lIns="0" spcFirstLastPara="1" rIns="0" wrap="square" tIns="0">
            <a:spAutoFit/>
          </a:bodyPr>
          <a:lstStyle/>
          <a:p>
            <a:pPr indent="0" lvl="0" marL="0" rtl="0" algn="l">
              <a:lnSpc>
                <a:spcPct val="100000"/>
              </a:lnSpc>
              <a:spcBef>
                <a:spcPts val="0"/>
              </a:spcBef>
              <a:spcAft>
                <a:spcPts val="0"/>
              </a:spcAft>
              <a:buClr>
                <a:schemeClr val="dk1"/>
              </a:buClr>
              <a:buSzPts val="1400"/>
              <a:buFont typeface="Arial"/>
              <a:buNone/>
            </a:pPr>
            <a:r>
              <a:rPr b="1" lang="en-US">
                <a:latin typeface="Arial"/>
                <a:ea typeface="Arial"/>
                <a:cs typeface="Arial"/>
                <a:sym typeface="Arial"/>
              </a:rPr>
              <a:t>Conclusion</a:t>
            </a:r>
            <a:endParaRPr b="1">
              <a:latin typeface="Arial"/>
              <a:ea typeface="Arial"/>
              <a:cs typeface="Arial"/>
              <a:sym typeface="Arial"/>
            </a:endParaRPr>
          </a:p>
        </p:txBody>
      </p:sp>
      <p:sp>
        <p:nvSpPr>
          <p:cNvPr id="304" name="Google Shape;304;g20daf2f6dec_0_90"/>
          <p:cNvSpPr/>
          <p:nvPr/>
        </p:nvSpPr>
        <p:spPr>
          <a:xfrm>
            <a:off x="2383650" y="1693238"/>
            <a:ext cx="1930800" cy="677100"/>
          </a:xfrm>
          <a:prstGeom prst="roundRect">
            <a:avLst>
              <a:gd fmla="val 16667" name="adj"/>
            </a:avLst>
          </a:prstGeom>
          <a:solidFill>
            <a:srgbClr val="036949"/>
          </a:solidFill>
          <a:ln cap="flat" cmpd="sng" w="19050">
            <a:solidFill>
              <a:srgbClr val="082836"/>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lang="en-US" sz="2000">
                <a:solidFill>
                  <a:schemeClr val="lt1"/>
                </a:solidFill>
              </a:rPr>
              <a:t>In this series</a:t>
            </a:r>
            <a:endParaRPr b="1" sz="2000">
              <a:solidFill>
                <a:schemeClr val="lt1"/>
              </a:solidFill>
              <a:latin typeface="Arial"/>
              <a:ea typeface="Arial"/>
              <a:cs typeface="Arial"/>
              <a:sym typeface="Arial"/>
            </a:endParaRPr>
          </a:p>
        </p:txBody>
      </p:sp>
      <p:sp>
        <p:nvSpPr>
          <p:cNvPr id="305" name="Google Shape;305;g20daf2f6dec_0_90"/>
          <p:cNvSpPr/>
          <p:nvPr/>
        </p:nvSpPr>
        <p:spPr>
          <a:xfrm>
            <a:off x="1496100" y="2733375"/>
            <a:ext cx="3705900" cy="2788500"/>
          </a:xfrm>
          <a:prstGeom prst="roundRect">
            <a:avLst>
              <a:gd fmla="val 16667" name="adj"/>
            </a:avLst>
          </a:prstGeom>
          <a:solidFill>
            <a:schemeClr val="lt1"/>
          </a:solidFill>
          <a:ln cap="flat" cmpd="sng" w="19050">
            <a:solidFill>
              <a:schemeClr val="accent3"/>
            </a:solidFill>
            <a:prstDash val="solid"/>
            <a:miter lim="800000"/>
            <a:headEnd len="sm" w="sm" type="none"/>
            <a:tailEnd len="sm" w="sm" type="none"/>
          </a:ln>
        </p:spPr>
        <p:txBody>
          <a:bodyPr anchorCtr="0" anchor="ctr" bIns="45700" lIns="91425" spcFirstLastPara="1" rIns="91425" wrap="square" tIns="45700">
            <a:noAutofit/>
          </a:bodyPr>
          <a:lstStyle/>
          <a:p>
            <a:pPr indent="0" lvl="0" marL="0" rtl="0" algn="l">
              <a:lnSpc>
                <a:spcPct val="90000"/>
              </a:lnSpc>
              <a:spcBef>
                <a:spcPts val="500"/>
              </a:spcBef>
              <a:spcAft>
                <a:spcPts val="0"/>
              </a:spcAft>
              <a:buNone/>
            </a:pPr>
            <a:r>
              <a:t/>
            </a:r>
            <a:endParaRPr b="1" sz="1800">
              <a:solidFill>
                <a:schemeClr val="dk1"/>
              </a:solidFill>
            </a:endParaRPr>
          </a:p>
          <a:p>
            <a:pPr indent="0" lvl="0" marL="0" marR="0" rtl="0" algn="ctr">
              <a:spcBef>
                <a:spcPts val="0"/>
              </a:spcBef>
              <a:spcAft>
                <a:spcPts val="0"/>
              </a:spcAft>
              <a:buNone/>
            </a:pPr>
            <a:r>
              <a:rPr b="1" lang="en-US" sz="1800">
                <a:solidFill>
                  <a:schemeClr val="dk1"/>
                </a:solidFill>
              </a:rPr>
              <a:t>Margins &gt;5mm: 52,63%</a:t>
            </a:r>
            <a:endParaRPr b="1" sz="1800">
              <a:solidFill>
                <a:schemeClr val="dk1"/>
              </a:solidFill>
            </a:endParaRPr>
          </a:p>
          <a:p>
            <a:pPr indent="0" lvl="0" marL="0" marR="0" rtl="0" algn="ctr">
              <a:spcBef>
                <a:spcPts val="0"/>
              </a:spcBef>
              <a:spcAft>
                <a:spcPts val="0"/>
              </a:spcAft>
              <a:buNone/>
            </a:pPr>
            <a:r>
              <a:rPr b="1" lang="en-US" sz="1800">
                <a:solidFill>
                  <a:schemeClr val="dk1"/>
                </a:solidFill>
              </a:rPr>
              <a:t>Perineural invasion: 57,89%</a:t>
            </a:r>
            <a:endParaRPr b="1" sz="1800">
              <a:solidFill>
                <a:schemeClr val="dk1"/>
              </a:solidFill>
            </a:endParaRPr>
          </a:p>
          <a:p>
            <a:pPr indent="0" lvl="0" marL="0" marR="0" rtl="0" algn="ctr">
              <a:spcBef>
                <a:spcPts val="0"/>
              </a:spcBef>
              <a:spcAft>
                <a:spcPts val="0"/>
              </a:spcAft>
              <a:buNone/>
            </a:pPr>
            <a:r>
              <a:rPr b="1" lang="en-US" sz="1800">
                <a:solidFill>
                  <a:schemeClr val="dk1"/>
                </a:solidFill>
              </a:rPr>
              <a:t>Angiolymphatic invasion: 31,57%</a:t>
            </a:r>
            <a:endParaRPr b="1" sz="1800">
              <a:solidFill>
                <a:schemeClr val="dk1"/>
              </a:solidFill>
            </a:endParaRPr>
          </a:p>
          <a:p>
            <a:pPr indent="0" lvl="0" marL="0" marR="0" rtl="0" algn="ctr">
              <a:spcBef>
                <a:spcPts val="0"/>
              </a:spcBef>
              <a:spcAft>
                <a:spcPts val="0"/>
              </a:spcAft>
              <a:buNone/>
            </a:pPr>
            <a:r>
              <a:rPr b="1" lang="en-US" sz="1800">
                <a:solidFill>
                  <a:schemeClr val="dk1"/>
                </a:solidFill>
              </a:rPr>
              <a:t>Positive lymph nodes: 61,11%</a:t>
            </a:r>
            <a:endParaRPr b="1" sz="1800">
              <a:solidFill>
                <a:schemeClr val="dk1"/>
              </a:solidFill>
            </a:endParaRPr>
          </a:p>
        </p:txBody>
      </p:sp>
      <p:cxnSp>
        <p:nvCxnSpPr>
          <p:cNvPr id="306" name="Google Shape;306;g20daf2f6dec_0_90"/>
          <p:cNvCxnSpPr/>
          <p:nvPr/>
        </p:nvCxnSpPr>
        <p:spPr>
          <a:xfrm>
            <a:off x="6144300" y="1587900"/>
            <a:ext cx="42000" cy="3674400"/>
          </a:xfrm>
          <a:prstGeom prst="straightConnector1">
            <a:avLst/>
          </a:prstGeom>
          <a:noFill/>
          <a:ln cap="flat" cmpd="sng" w="9525">
            <a:solidFill>
              <a:schemeClr val="dk2"/>
            </a:solidFill>
            <a:prstDash val="solid"/>
            <a:round/>
            <a:headEnd len="med" w="med" type="none"/>
            <a:tailEnd len="med" w="med" type="none"/>
          </a:ln>
        </p:spPr>
      </p:cxnSp>
      <p:sp>
        <p:nvSpPr>
          <p:cNvPr id="307" name="Google Shape;307;g20daf2f6dec_0_90"/>
          <p:cNvSpPr/>
          <p:nvPr/>
        </p:nvSpPr>
        <p:spPr>
          <a:xfrm>
            <a:off x="7045350" y="694863"/>
            <a:ext cx="4679700" cy="1415400"/>
          </a:xfrm>
          <a:prstGeom prst="roundRect">
            <a:avLst>
              <a:gd fmla="val 16667" name="adj"/>
            </a:avLst>
          </a:prstGeom>
          <a:solidFill>
            <a:schemeClr val="accent4"/>
          </a:solidFill>
          <a:ln cap="flat" cmpd="sng" w="19050">
            <a:solidFill>
              <a:srgbClr val="082836"/>
            </a:solidFill>
            <a:prstDash val="solid"/>
            <a:miter lim="800000"/>
            <a:headEnd len="sm" w="sm" type="none"/>
            <a:tailEnd len="sm" w="sm" type="none"/>
          </a:ln>
        </p:spPr>
        <p:txBody>
          <a:bodyPr anchorCtr="0" anchor="ctr" bIns="45700" lIns="91425" spcFirstLastPara="1" rIns="91425" wrap="square" tIns="45700">
            <a:noAutofit/>
          </a:bodyPr>
          <a:lstStyle/>
          <a:p>
            <a:pPr indent="0" lvl="0" marL="0" rtl="0" algn="ctr">
              <a:spcBef>
                <a:spcPts val="0"/>
              </a:spcBef>
              <a:spcAft>
                <a:spcPts val="0"/>
              </a:spcAft>
              <a:buNone/>
            </a:pPr>
            <a:r>
              <a:rPr b="1" i="1" lang="en-US" sz="1800">
                <a:solidFill>
                  <a:schemeClr val="lt1"/>
                </a:solidFill>
              </a:rPr>
              <a:t>Myers JN, et. al. 2000. Squamous cell carcinoma of the tongue in young adults: increasing incidence and factors that predict treatment outcomes. </a:t>
            </a:r>
            <a:endParaRPr b="1" i="1" sz="1800">
              <a:solidFill>
                <a:schemeClr val="lt1"/>
              </a:solidFill>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2" name="Shape 92"/>
        <p:cNvGrpSpPr/>
        <p:nvPr/>
      </p:nvGrpSpPr>
      <p:grpSpPr>
        <a:xfrm>
          <a:off x="0" y="0"/>
          <a:ext cx="0" cy="0"/>
          <a:chOff x="0" y="0"/>
          <a:chExt cx="0" cy="0"/>
        </a:xfrm>
      </p:grpSpPr>
      <p:sp>
        <p:nvSpPr>
          <p:cNvPr id="93" name="Google Shape;93;p2"/>
          <p:cNvSpPr txBox="1"/>
          <p:nvPr>
            <p:ph type="title"/>
          </p:nvPr>
        </p:nvSpPr>
        <p:spPr>
          <a:xfrm>
            <a:off x="4064295" y="2766218"/>
            <a:ext cx="4063409" cy="1325563"/>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dk1"/>
              </a:buClr>
              <a:buSzPts val="4400"/>
              <a:buFont typeface="Arial"/>
              <a:buNone/>
            </a:pPr>
            <a:r>
              <a:rPr b="1" lang="en-US">
                <a:latin typeface="Arial"/>
                <a:ea typeface="Arial"/>
                <a:cs typeface="Arial"/>
                <a:sym typeface="Arial"/>
              </a:rPr>
              <a:t>Introduction</a:t>
            </a:r>
            <a:endParaRPr/>
          </a:p>
        </p:txBody>
      </p:sp>
      <p:pic>
        <p:nvPicPr>
          <p:cNvPr descr="Icespensino – Plataforma ICESP de Ensino" id="94" name="Google Shape;94;p2"/>
          <p:cNvPicPr preferRelativeResize="0"/>
          <p:nvPr/>
        </p:nvPicPr>
        <p:blipFill rotWithShape="1">
          <a:blip r:embed="rId3">
            <a:alphaModFix/>
          </a:blip>
          <a:srcRect b="0" l="18647" r="61976" t="0"/>
          <a:stretch/>
        </p:blipFill>
        <p:spPr>
          <a:xfrm>
            <a:off x="204368" y="5701313"/>
            <a:ext cx="2362306" cy="1254125"/>
          </a:xfrm>
          <a:prstGeom prst="rect">
            <a:avLst/>
          </a:prstGeom>
          <a:noFill/>
          <a:ln>
            <a:noFill/>
          </a:ln>
        </p:spPr>
      </p:pic>
      <p:pic>
        <p:nvPicPr>
          <p:cNvPr descr="Icespensino – Plataforma ICESP de Ensino" id="95" name="Google Shape;95;p2"/>
          <p:cNvPicPr preferRelativeResize="0"/>
          <p:nvPr/>
        </p:nvPicPr>
        <p:blipFill rotWithShape="1">
          <a:blip r:embed="rId3">
            <a:alphaModFix/>
          </a:blip>
          <a:srcRect b="0" l="1" r="78584" t="0"/>
          <a:stretch/>
        </p:blipFill>
        <p:spPr>
          <a:xfrm>
            <a:off x="4790501" y="5661939"/>
            <a:ext cx="2610998" cy="1254125"/>
          </a:xfrm>
          <a:prstGeom prst="rect">
            <a:avLst/>
          </a:prstGeom>
          <a:noFill/>
          <a:ln>
            <a:noFill/>
          </a:ln>
        </p:spPr>
      </p:pic>
      <p:pic>
        <p:nvPicPr>
          <p:cNvPr descr="Icespensino – Plataforma ICESP de Ensino" id="96" name="Google Shape;96;p2"/>
          <p:cNvPicPr preferRelativeResize="0"/>
          <p:nvPr/>
        </p:nvPicPr>
        <p:blipFill rotWithShape="1">
          <a:blip r:embed="rId3">
            <a:alphaModFix/>
          </a:blip>
          <a:srcRect b="0" l="60160" r="20465" t="0"/>
          <a:stretch/>
        </p:blipFill>
        <p:spPr>
          <a:xfrm>
            <a:off x="9348624" y="5701312"/>
            <a:ext cx="2362306" cy="1254125"/>
          </a:xfrm>
          <a:prstGeom prst="rect">
            <a:avLst/>
          </a:prstGeom>
          <a:noFill/>
          <a:ln>
            <a:noFill/>
          </a:ln>
        </p:spPr>
      </p:pic>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1" name="Shape 311"/>
        <p:cNvGrpSpPr/>
        <p:nvPr/>
      </p:nvGrpSpPr>
      <p:grpSpPr>
        <a:xfrm>
          <a:off x="0" y="0"/>
          <a:ext cx="0" cy="0"/>
          <a:chOff x="0" y="0"/>
          <a:chExt cx="0" cy="0"/>
        </a:xfrm>
      </p:grpSpPr>
      <p:pic>
        <p:nvPicPr>
          <p:cNvPr descr="Icespensino – Plataforma ICESP de Ensino" id="312" name="Google Shape;312;g2dec1930113_0_2"/>
          <p:cNvPicPr preferRelativeResize="0"/>
          <p:nvPr/>
        </p:nvPicPr>
        <p:blipFill rotWithShape="1">
          <a:blip r:embed="rId3">
            <a:alphaModFix/>
          </a:blip>
          <a:srcRect b="0" l="18647" r="61976" t="0"/>
          <a:stretch/>
        </p:blipFill>
        <p:spPr>
          <a:xfrm>
            <a:off x="204368" y="5701313"/>
            <a:ext cx="2362306" cy="1254125"/>
          </a:xfrm>
          <a:prstGeom prst="rect">
            <a:avLst/>
          </a:prstGeom>
          <a:noFill/>
          <a:ln>
            <a:noFill/>
          </a:ln>
        </p:spPr>
      </p:pic>
      <p:pic>
        <p:nvPicPr>
          <p:cNvPr descr="Icespensino – Plataforma ICESP de Ensino" id="313" name="Google Shape;313;g2dec1930113_0_2"/>
          <p:cNvPicPr preferRelativeResize="0"/>
          <p:nvPr/>
        </p:nvPicPr>
        <p:blipFill rotWithShape="1">
          <a:blip r:embed="rId3">
            <a:alphaModFix/>
          </a:blip>
          <a:srcRect b="0" l="0" r="78584" t="0"/>
          <a:stretch/>
        </p:blipFill>
        <p:spPr>
          <a:xfrm>
            <a:off x="4790501" y="5661939"/>
            <a:ext cx="2610996" cy="1254125"/>
          </a:xfrm>
          <a:prstGeom prst="rect">
            <a:avLst/>
          </a:prstGeom>
          <a:noFill/>
          <a:ln>
            <a:noFill/>
          </a:ln>
        </p:spPr>
      </p:pic>
      <p:pic>
        <p:nvPicPr>
          <p:cNvPr descr="Icespensino – Plataforma ICESP de Ensino" id="314" name="Google Shape;314;g2dec1930113_0_2"/>
          <p:cNvPicPr preferRelativeResize="0"/>
          <p:nvPr/>
        </p:nvPicPr>
        <p:blipFill rotWithShape="1">
          <a:blip r:embed="rId3">
            <a:alphaModFix/>
          </a:blip>
          <a:srcRect b="0" l="60159" r="20465" t="0"/>
          <a:stretch/>
        </p:blipFill>
        <p:spPr>
          <a:xfrm>
            <a:off x="9348624" y="5701312"/>
            <a:ext cx="2362306" cy="1254125"/>
          </a:xfrm>
          <a:prstGeom prst="rect">
            <a:avLst/>
          </a:prstGeom>
          <a:noFill/>
          <a:ln>
            <a:noFill/>
          </a:ln>
        </p:spPr>
      </p:pic>
      <p:sp>
        <p:nvSpPr>
          <p:cNvPr id="315" name="Google Shape;315;g2dec1930113_0_2"/>
          <p:cNvSpPr txBox="1"/>
          <p:nvPr>
            <p:ph type="title"/>
          </p:nvPr>
        </p:nvSpPr>
        <p:spPr>
          <a:xfrm>
            <a:off x="384725" y="505248"/>
            <a:ext cx="8374500" cy="677400"/>
          </a:xfrm>
          <a:prstGeom prst="rect">
            <a:avLst/>
          </a:prstGeom>
          <a:noFill/>
          <a:ln>
            <a:noFill/>
          </a:ln>
        </p:spPr>
        <p:txBody>
          <a:bodyPr anchorCtr="0" anchor="t" bIns="0" lIns="0" spcFirstLastPara="1" rIns="0" wrap="square" tIns="0">
            <a:spAutoFit/>
          </a:bodyPr>
          <a:lstStyle/>
          <a:p>
            <a:pPr indent="0" lvl="0" marL="0" rtl="0" algn="l">
              <a:lnSpc>
                <a:spcPct val="100000"/>
              </a:lnSpc>
              <a:spcBef>
                <a:spcPts val="0"/>
              </a:spcBef>
              <a:spcAft>
                <a:spcPts val="0"/>
              </a:spcAft>
              <a:buClr>
                <a:schemeClr val="dk1"/>
              </a:buClr>
              <a:buSzPts val="1400"/>
              <a:buFont typeface="Arial"/>
              <a:buNone/>
            </a:pPr>
            <a:r>
              <a:rPr b="1" lang="en-US">
                <a:latin typeface="Arial"/>
                <a:ea typeface="Arial"/>
                <a:cs typeface="Arial"/>
                <a:sym typeface="Arial"/>
              </a:rPr>
              <a:t>Conclusion</a:t>
            </a:r>
            <a:endParaRPr b="1">
              <a:latin typeface="Arial"/>
              <a:ea typeface="Arial"/>
              <a:cs typeface="Arial"/>
              <a:sym typeface="Arial"/>
            </a:endParaRPr>
          </a:p>
        </p:txBody>
      </p:sp>
      <p:sp>
        <p:nvSpPr>
          <p:cNvPr id="316" name="Google Shape;316;g2dec1930113_0_2"/>
          <p:cNvSpPr/>
          <p:nvPr/>
        </p:nvSpPr>
        <p:spPr>
          <a:xfrm>
            <a:off x="2111504" y="1603001"/>
            <a:ext cx="2679000" cy="503700"/>
          </a:xfrm>
          <a:prstGeom prst="roundRect">
            <a:avLst>
              <a:gd fmla="val 16667" name="adj"/>
            </a:avLst>
          </a:prstGeom>
          <a:solidFill>
            <a:srgbClr val="036949"/>
          </a:solidFill>
          <a:ln cap="flat" cmpd="sng" w="19050">
            <a:solidFill>
              <a:srgbClr val="082836"/>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i="1" lang="en-US" sz="1800">
                <a:solidFill>
                  <a:schemeClr val="lt1"/>
                </a:solidFill>
              </a:rPr>
              <a:t>Positive points</a:t>
            </a:r>
            <a:endParaRPr b="1" i="1" sz="1800">
              <a:solidFill>
                <a:schemeClr val="lt1"/>
              </a:solidFill>
              <a:latin typeface="Arial"/>
              <a:ea typeface="Arial"/>
              <a:cs typeface="Arial"/>
              <a:sym typeface="Arial"/>
            </a:endParaRPr>
          </a:p>
        </p:txBody>
      </p:sp>
      <p:cxnSp>
        <p:nvCxnSpPr>
          <p:cNvPr id="317" name="Google Shape;317;g2dec1930113_0_2"/>
          <p:cNvCxnSpPr/>
          <p:nvPr/>
        </p:nvCxnSpPr>
        <p:spPr>
          <a:xfrm>
            <a:off x="6144300" y="1587900"/>
            <a:ext cx="42000" cy="3674400"/>
          </a:xfrm>
          <a:prstGeom prst="straightConnector1">
            <a:avLst/>
          </a:prstGeom>
          <a:noFill/>
          <a:ln cap="flat" cmpd="sng" w="9525">
            <a:solidFill>
              <a:schemeClr val="dk2"/>
            </a:solidFill>
            <a:prstDash val="solid"/>
            <a:round/>
            <a:headEnd len="med" w="med" type="none"/>
            <a:tailEnd len="med" w="med" type="none"/>
          </a:ln>
        </p:spPr>
      </p:cxnSp>
      <p:sp>
        <p:nvSpPr>
          <p:cNvPr id="318" name="Google Shape;318;g2dec1930113_0_2"/>
          <p:cNvSpPr/>
          <p:nvPr/>
        </p:nvSpPr>
        <p:spPr>
          <a:xfrm>
            <a:off x="7901779" y="1603001"/>
            <a:ext cx="2679000" cy="503700"/>
          </a:xfrm>
          <a:prstGeom prst="roundRect">
            <a:avLst>
              <a:gd fmla="val 16667" name="adj"/>
            </a:avLst>
          </a:prstGeom>
          <a:solidFill>
            <a:srgbClr val="FF0000"/>
          </a:solidFill>
          <a:ln cap="flat" cmpd="sng" w="19050">
            <a:solidFill>
              <a:srgbClr val="082836"/>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i="1" lang="en-US" sz="1800">
                <a:solidFill>
                  <a:schemeClr val="lt1"/>
                </a:solidFill>
              </a:rPr>
              <a:t>Negative </a:t>
            </a:r>
            <a:r>
              <a:rPr b="1" i="1" lang="en-US" sz="1800">
                <a:solidFill>
                  <a:schemeClr val="lt1"/>
                </a:solidFill>
              </a:rPr>
              <a:t>points</a:t>
            </a:r>
            <a:endParaRPr b="1" i="1" sz="1800">
              <a:solidFill>
                <a:schemeClr val="lt1"/>
              </a:solidFill>
              <a:latin typeface="Arial"/>
              <a:ea typeface="Arial"/>
              <a:cs typeface="Arial"/>
              <a:sym typeface="Arial"/>
            </a:endParaRPr>
          </a:p>
        </p:txBody>
      </p:sp>
      <p:sp>
        <p:nvSpPr>
          <p:cNvPr id="319" name="Google Shape;319;g2dec1930113_0_2"/>
          <p:cNvSpPr txBox="1"/>
          <p:nvPr/>
        </p:nvSpPr>
        <p:spPr>
          <a:xfrm>
            <a:off x="1648900" y="2583625"/>
            <a:ext cx="3604200" cy="5037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US" sz="2800">
                <a:solidFill>
                  <a:schemeClr val="dk1"/>
                </a:solidFill>
              </a:rPr>
              <a:t>Follow up in a s</a:t>
            </a:r>
            <a:r>
              <a:rPr lang="en-US" sz="2800">
                <a:solidFill>
                  <a:schemeClr val="dk1"/>
                </a:solidFill>
              </a:rPr>
              <a:t>ingle institution</a:t>
            </a:r>
            <a:r>
              <a:rPr lang="en-US" sz="2800">
                <a:solidFill>
                  <a:schemeClr val="dk1"/>
                </a:solidFill>
              </a:rPr>
              <a:t> </a:t>
            </a:r>
            <a:endParaRPr sz="2800">
              <a:solidFill>
                <a:schemeClr val="dk1"/>
              </a:solidFill>
            </a:endParaRPr>
          </a:p>
        </p:txBody>
      </p:sp>
      <p:sp>
        <p:nvSpPr>
          <p:cNvPr id="320" name="Google Shape;320;g2dec1930113_0_2"/>
          <p:cNvSpPr txBox="1"/>
          <p:nvPr/>
        </p:nvSpPr>
        <p:spPr>
          <a:xfrm>
            <a:off x="1182850" y="4334913"/>
            <a:ext cx="4536300" cy="5037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US" sz="2800">
                <a:solidFill>
                  <a:schemeClr val="dk1"/>
                </a:solidFill>
              </a:rPr>
              <a:t>Reliably anatomoclinical characteristics</a:t>
            </a:r>
            <a:endParaRPr sz="2800">
              <a:solidFill>
                <a:schemeClr val="dk1"/>
              </a:solidFill>
            </a:endParaRPr>
          </a:p>
        </p:txBody>
      </p:sp>
      <p:sp>
        <p:nvSpPr>
          <p:cNvPr id="321" name="Google Shape;321;g2dec1930113_0_2"/>
          <p:cNvSpPr/>
          <p:nvPr/>
        </p:nvSpPr>
        <p:spPr>
          <a:xfrm>
            <a:off x="3317800" y="3856275"/>
            <a:ext cx="266400" cy="322500"/>
          </a:xfrm>
          <a:prstGeom prst="downArrow">
            <a:avLst>
              <a:gd fmla="val 50000" name="adj1"/>
              <a:gd fmla="val 50000" name="adj2"/>
            </a:avLst>
          </a:prstGeom>
          <a:solidFill>
            <a:schemeClr val="accent3"/>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322" name="Google Shape;322;g2dec1930113_0_2"/>
          <p:cNvSpPr txBox="1"/>
          <p:nvPr/>
        </p:nvSpPr>
        <p:spPr>
          <a:xfrm>
            <a:off x="7439175" y="2583625"/>
            <a:ext cx="3604200" cy="5037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US" sz="2800">
                <a:solidFill>
                  <a:schemeClr val="dk1"/>
                </a:solidFill>
              </a:rPr>
              <a:t>Tertiary reference center</a:t>
            </a:r>
            <a:endParaRPr sz="2800">
              <a:solidFill>
                <a:schemeClr val="dk1"/>
              </a:solidFill>
            </a:endParaRPr>
          </a:p>
        </p:txBody>
      </p:sp>
      <p:sp>
        <p:nvSpPr>
          <p:cNvPr id="323" name="Google Shape;323;g2dec1930113_0_2"/>
          <p:cNvSpPr/>
          <p:nvPr/>
        </p:nvSpPr>
        <p:spPr>
          <a:xfrm>
            <a:off x="9108075" y="3856275"/>
            <a:ext cx="266400" cy="322500"/>
          </a:xfrm>
          <a:prstGeom prst="downArrow">
            <a:avLst>
              <a:gd fmla="val 50000" name="adj1"/>
              <a:gd fmla="val 50000" name="adj2"/>
            </a:avLst>
          </a:prstGeom>
          <a:solidFill>
            <a:srgbClr val="FF0000"/>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324" name="Google Shape;324;g2dec1930113_0_2"/>
          <p:cNvSpPr txBox="1"/>
          <p:nvPr/>
        </p:nvSpPr>
        <p:spPr>
          <a:xfrm>
            <a:off x="6973125" y="4559313"/>
            <a:ext cx="4536300" cy="5037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US" sz="2800">
                <a:solidFill>
                  <a:schemeClr val="dk1"/>
                </a:solidFill>
              </a:rPr>
              <a:t>Does it reflect reality?</a:t>
            </a:r>
            <a:endParaRPr sz="2800">
              <a:solidFill>
                <a:schemeClr val="dk1"/>
              </a:solidFil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16"/>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19"/>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21"/>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20"/>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17"/>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18"/>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22"/>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23"/>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24"/>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8" name="Shape 328"/>
        <p:cNvGrpSpPr/>
        <p:nvPr/>
      </p:nvGrpSpPr>
      <p:grpSpPr>
        <a:xfrm>
          <a:off x="0" y="0"/>
          <a:ext cx="0" cy="0"/>
          <a:chOff x="0" y="0"/>
          <a:chExt cx="0" cy="0"/>
        </a:xfrm>
      </p:grpSpPr>
      <p:pic>
        <p:nvPicPr>
          <p:cNvPr descr="Icespensino – Plataforma ICESP de Ensino" id="329" name="Google Shape;329;g20daf2f6dec_0_118"/>
          <p:cNvPicPr preferRelativeResize="0"/>
          <p:nvPr/>
        </p:nvPicPr>
        <p:blipFill rotWithShape="1">
          <a:blip r:embed="rId3">
            <a:alphaModFix/>
          </a:blip>
          <a:srcRect b="0" l="18647" r="61976" t="0"/>
          <a:stretch/>
        </p:blipFill>
        <p:spPr>
          <a:xfrm>
            <a:off x="204368" y="5701313"/>
            <a:ext cx="2362306" cy="1254125"/>
          </a:xfrm>
          <a:prstGeom prst="rect">
            <a:avLst/>
          </a:prstGeom>
          <a:noFill/>
          <a:ln>
            <a:noFill/>
          </a:ln>
        </p:spPr>
      </p:pic>
      <p:pic>
        <p:nvPicPr>
          <p:cNvPr descr="Icespensino – Plataforma ICESP de Ensino" id="330" name="Google Shape;330;g20daf2f6dec_0_118"/>
          <p:cNvPicPr preferRelativeResize="0"/>
          <p:nvPr/>
        </p:nvPicPr>
        <p:blipFill rotWithShape="1">
          <a:blip r:embed="rId3">
            <a:alphaModFix/>
          </a:blip>
          <a:srcRect b="0" l="0" r="78584" t="0"/>
          <a:stretch/>
        </p:blipFill>
        <p:spPr>
          <a:xfrm>
            <a:off x="4790501" y="5661939"/>
            <a:ext cx="2610996" cy="1254125"/>
          </a:xfrm>
          <a:prstGeom prst="rect">
            <a:avLst/>
          </a:prstGeom>
          <a:noFill/>
          <a:ln>
            <a:noFill/>
          </a:ln>
        </p:spPr>
      </p:pic>
      <p:pic>
        <p:nvPicPr>
          <p:cNvPr descr="Icespensino – Plataforma ICESP de Ensino" id="331" name="Google Shape;331;g20daf2f6dec_0_118"/>
          <p:cNvPicPr preferRelativeResize="0"/>
          <p:nvPr/>
        </p:nvPicPr>
        <p:blipFill rotWithShape="1">
          <a:blip r:embed="rId3">
            <a:alphaModFix/>
          </a:blip>
          <a:srcRect b="0" l="60159" r="20465" t="0"/>
          <a:stretch/>
        </p:blipFill>
        <p:spPr>
          <a:xfrm>
            <a:off x="9348624" y="5701312"/>
            <a:ext cx="2362306" cy="1254125"/>
          </a:xfrm>
          <a:prstGeom prst="rect">
            <a:avLst/>
          </a:prstGeom>
          <a:noFill/>
          <a:ln>
            <a:noFill/>
          </a:ln>
        </p:spPr>
      </p:pic>
      <p:sp>
        <p:nvSpPr>
          <p:cNvPr id="332" name="Google Shape;332;g20daf2f6dec_0_118"/>
          <p:cNvSpPr txBox="1"/>
          <p:nvPr/>
        </p:nvSpPr>
        <p:spPr>
          <a:xfrm>
            <a:off x="384750" y="1719744"/>
            <a:ext cx="11151600" cy="3103200"/>
          </a:xfrm>
          <a:prstGeom prst="rect">
            <a:avLst/>
          </a:prstGeom>
          <a:noFill/>
          <a:ln>
            <a:noFill/>
          </a:ln>
        </p:spPr>
        <p:txBody>
          <a:bodyPr anchorCtr="0" anchor="t" bIns="0" lIns="0" spcFirstLastPara="1" rIns="0" wrap="square" tIns="0">
            <a:spAutoFit/>
          </a:bodyPr>
          <a:lstStyle/>
          <a:p>
            <a:pPr indent="-406400" lvl="0" marL="457200" marR="0" rtl="0" algn="just">
              <a:lnSpc>
                <a:spcPct val="90000"/>
              </a:lnSpc>
              <a:spcBef>
                <a:spcPts val="1000"/>
              </a:spcBef>
              <a:spcAft>
                <a:spcPts val="0"/>
              </a:spcAft>
              <a:buClr>
                <a:schemeClr val="dk1"/>
              </a:buClr>
              <a:buSzPts val="2800"/>
              <a:buChar char="●"/>
            </a:pPr>
            <a:r>
              <a:rPr b="1" lang="en-US" sz="2800">
                <a:solidFill>
                  <a:schemeClr val="dk1"/>
                </a:solidFill>
              </a:rPr>
              <a:t>N = 101 patients</a:t>
            </a:r>
            <a:endParaRPr b="1" sz="2800">
              <a:solidFill>
                <a:schemeClr val="dk1"/>
              </a:solidFill>
            </a:endParaRPr>
          </a:p>
          <a:p>
            <a:pPr indent="-406400" lvl="1" marL="914400" marR="0" rtl="0" algn="just">
              <a:lnSpc>
                <a:spcPct val="90000"/>
              </a:lnSpc>
              <a:spcBef>
                <a:spcPts val="0"/>
              </a:spcBef>
              <a:spcAft>
                <a:spcPts val="0"/>
              </a:spcAft>
              <a:buClr>
                <a:schemeClr val="dk1"/>
              </a:buClr>
              <a:buSzPts val="2800"/>
              <a:buChar char="○"/>
            </a:pPr>
            <a:r>
              <a:rPr lang="en-US" sz="2800">
                <a:solidFill>
                  <a:schemeClr val="dk1"/>
                </a:solidFill>
              </a:rPr>
              <a:t>Sex: Male = 76,23%</a:t>
            </a:r>
            <a:endParaRPr sz="2800">
              <a:solidFill>
                <a:schemeClr val="dk1"/>
              </a:solidFill>
            </a:endParaRPr>
          </a:p>
          <a:p>
            <a:pPr indent="-406400" lvl="1" marL="914400" marR="0" rtl="0" algn="just">
              <a:lnSpc>
                <a:spcPct val="90000"/>
              </a:lnSpc>
              <a:spcBef>
                <a:spcPts val="0"/>
              </a:spcBef>
              <a:spcAft>
                <a:spcPts val="0"/>
              </a:spcAft>
              <a:buClr>
                <a:schemeClr val="dk1"/>
              </a:buClr>
              <a:buSzPts val="2800"/>
              <a:buChar char="○"/>
            </a:pPr>
            <a:r>
              <a:rPr lang="en-US" sz="2800">
                <a:solidFill>
                  <a:schemeClr val="dk1"/>
                </a:solidFill>
              </a:rPr>
              <a:t>Age: Mean = 34,63</a:t>
            </a:r>
            <a:endParaRPr sz="2800">
              <a:solidFill>
                <a:schemeClr val="dk1"/>
              </a:solidFill>
            </a:endParaRPr>
          </a:p>
          <a:p>
            <a:pPr indent="-406400" lvl="1" marL="914400" marR="0" rtl="0" algn="just">
              <a:lnSpc>
                <a:spcPct val="90000"/>
              </a:lnSpc>
              <a:spcBef>
                <a:spcPts val="0"/>
              </a:spcBef>
              <a:spcAft>
                <a:spcPts val="0"/>
              </a:spcAft>
              <a:buClr>
                <a:schemeClr val="dk1"/>
              </a:buClr>
              <a:buSzPts val="2800"/>
              <a:buChar char="○"/>
            </a:pPr>
            <a:r>
              <a:rPr lang="en-US" sz="2800">
                <a:solidFill>
                  <a:schemeClr val="dk1"/>
                </a:solidFill>
              </a:rPr>
              <a:t>Histological subtype: Keratinizing (50,49%)</a:t>
            </a:r>
            <a:endParaRPr sz="2800">
              <a:solidFill>
                <a:schemeClr val="dk1"/>
              </a:solidFill>
            </a:endParaRPr>
          </a:p>
          <a:p>
            <a:pPr indent="-406400" lvl="1" marL="914400" marR="0" rtl="0" algn="just">
              <a:lnSpc>
                <a:spcPct val="90000"/>
              </a:lnSpc>
              <a:spcBef>
                <a:spcPts val="0"/>
              </a:spcBef>
              <a:spcAft>
                <a:spcPts val="0"/>
              </a:spcAft>
              <a:buClr>
                <a:schemeClr val="dk1"/>
              </a:buClr>
              <a:buSzPts val="2800"/>
              <a:buChar char="○"/>
            </a:pPr>
            <a:r>
              <a:rPr lang="en-US" sz="2800">
                <a:solidFill>
                  <a:schemeClr val="dk1"/>
                </a:solidFill>
              </a:rPr>
              <a:t>Histological grade: Moderately differentiated (45,54%)</a:t>
            </a:r>
            <a:endParaRPr sz="2800">
              <a:solidFill>
                <a:schemeClr val="dk1"/>
              </a:solidFill>
            </a:endParaRPr>
          </a:p>
          <a:p>
            <a:pPr indent="-406400" lvl="1" marL="914400" marR="0" rtl="0" algn="just">
              <a:lnSpc>
                <a:spcPct val="90000"/>
              </a:lnSpc>
              <a:spcBef>
                <a:spcPts val="0"/>
              </a:spcBef>
              <a:spcAft>
                <a:spcPts val="0"/>
              </a:spcAft>
              <a:buClr>
                <a:schemeClr val="dk1"/>
              </a:buClr>
              <a:buSzPts val="2800"/>
              <a:buChar char="○"/>
            </a:pPr>
            <a:r>
              <a:rPr lang="en-US" sz="2800">
                <a:solidFill>
                  <a:schemeClr val="dk1"/>
                </a:solidFill>
              </a:rPr>
              <a:t>p16 status: Negative = 23 / Positive = 7</a:t>
            </a:r>
            <a:endParaRPr sz="2800">
              <a:solidFill>
                <a:schemeClr val="dk1"/>
              </a:solidFill>
            </a:endParaRPr>
          </a:p>
          <a:p>
            <a:pPr indent="-406400" lvl="1" marL="914400" marR="0" rtl="0" algn="just">
              <a:lnSpc>
                <a:spcPct val="90000"/>
              </a:lnSpc>
              <a:spcBef>
                <a:spcPts val="0"/>
              </a:spcBef>
              <a:spcAft>
                <a:spcPts val="0"/>
              </a:spcAft>
              <a:buClr>
                <a:schemeClr val="dk1"/>
              </a:buClr>
              <a:buSzPts val="2800"/>
              <a:buChar char="○"/>
            </a:pPr>
            <a:r>
              <a:rPr lang="en-US" sz="2800">
                <a:solidFill>
                  <a:schemeClr val="dk1"/>
                </a:solidFill>
              </a:rPr>
              <a:t>Tumor site: Oral cavity (66,33%)</a:t>
            </a:r>
            <a:endParaRPr sz="2800">
              <a:solidFill>
                <a:schemeClr val="dk1"/>
              </a:solidFill>
            </a:endParaRPr>
          </a:p>
          <a:p>
            <a:pPr indent="-406400" lvl="1" marL="914400" marR="0" rtl="0" algn="just">
              <a:lnSpc>
                <a:spcPct val="90000"/>
              </a:lnSpc>
              <a:spcBef>
                <a:spcPts val="0"/>
              </a:spcBef>
              <a:spcAft>
                <a:spcPts val="0"/>
              </a:spcAft>
              <a:buClr>
                <a:schemeClr val="dk1"/>
              </a:buClr>
              <a:buSzPts val="2800"/>
              <a:buChar char="○"/>
            </a:pPr>
            <a:r>
              <a:rPr lang="en-US" sz="2800">
                <a:solidFill>
                  <a:schemeClr val="dk1"/>
                </a:solidFill>
              </a:rPr>
              <a:t>Overall survival: 54,08%</a:t>
            </a:r>
            <a:endParaRPr sz="2800">
              <a:solidFill>
                <a:schemeClr val="dk1"/>
              </a:solidFill>
            </a:endParaRPr>
          </a:p>
        </p:txBody>
      </p:sp>
      <p:sp>
        <p:nvSpPr>
          <p:cNvPr id="333" name="Google Shape;333;g20daf2f6dec_0_118"/>
          <p:cNvSpPr txBox="1"/>
          <p:nvPr>
            <p:ph type="title"/>
          </p:nvPr>
        </p:nvSpPr>
        <p:spPr>
          <a:xfrm>
            <a:off x="384725" y="505248"/>
            <a:ext cx="8374500" cy="677400"/>
          </a:xfrm>
          <a:prstGeom prst="rect">
            <a:avLst/>
          </a:prstGeom>
          <a:noFill/>
          <a:ln>
            <a:noFill/>
          </a:ln>
        </p:spPr>
        <p:txBody>
          <a:bodyPr anchorCtr="0" anchor="t" bIns="0" lIns="0" spcFirstLastPara="1" rIns="0" wrap="square" tIns="0">
            <a:spAutoFit/>
          </a:bodyPr>
          <a:lstStyle/>
          <a:p>
            <a:pPr indent="0" lvl="0" marL="0" rtl="0" algn="l">
              <a:lnSpc>
                <a:spcPct val="100000"/>
              </a:lnSpc>
              <a:spcBef>
                <a:spcPts val="0"/>
              </a:spcBef>
              <a:spcAft>
                <a:spcPts val="0"/>
              </a:spcAft>
              <a:buClr>
                <a:schemeClr val="dk1"/>
              </a:buClr>
              <a:buSzPts val="1400"/>
              <a:buFont typeface="Arial"/>
              <a:buNone/>
            </a:pPr>
            <a:r>
              <a:rPr b="1" lang="en-US">
                <a:latin typeface="Arial"/>
                <a:ea typeface="Arial"/>
                <a:cs typeface="Arial"/>
                <a:sym typeface="Arial"/>
              </a:rPr>
              <a:t>Conclusion - What now?</a:t>
            </a:r>
            <a:endParaRPr b="1">
              <a:latin typeface="Arial"/>
              <a:ea typeface="Arial"/>
              <a:cs typeface="Arial"/>
              <a:sym typeface="Arial"/>
            </a:endParaRPr>
          </a:p>
        </p:txBody>
      </p:sp>
      <p:sp>
        <p:nvSpPr>
          <p:cNvPr id="334" name="Google Shape;334;g20daf2f6dec_0_118"/>
          <p:cNvSpPr/>
          <p:nvPr/>
        </p:nvSpPr>
        <p:spPr>
          <a:xfrm>
            <a:off x="5713253" y="4651427"/>
            <a:ext cx="2454600" cy="770400"/>
          </a:xfrm>
          <a:prstGeom prst="roundRect">
            <a:avLst>
              <a:gd fmla="val 16667" name="adj"/>
            </a:avLst>
          </a:prstGeom>
          <a:solidFill>
            <a:srgbClr val="036949"/>
          </a:solidFill>
          <a:ln cap="flat" cmpd="sng" w="19050">
            <a:solidFill>
              <a:srgbClr val="082836"/>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lang="en-US" sz="1800">
                <a:solidFill>
                  <a:schemeClr val="lt1"/>
                </a:solidFill>
              </a:rPr>
              <a:t>The InterCHANGE study</a:t>
            </a:r>
            <a:endParaRPr b="1" sz="1800">
              <a:solidFill>
                <a:schemeClr val="lt1"/>
              </a:solidFill>
              <a:latin typeface="Arial"/>
              <a:ea typeface="Arial"/>
              <a:cs typeface="Arial"/>
              <a:sym typeface="Arial"/>
            </a:endParaRPr>
          </a:p>
        </p:txBody>
      </p:sp>
      <p:sp>
        <p:nvSpPr>
          <p:cNvPr id="335" name="Google Shape;335;g20daf2f6dec_0_118"/>
          <p:cNvSpPr/>
          <p:nvPr/>
        </p:nvSpPr>
        <p:spPr>
          <a:xfrm>
            <a:off x="5241975" y="4475450"/>
            <a:ext cx="264600" cy="271200"/>
          </a:xfrm>
          <a:prstGeom prst="star5">
            <a:avLst>
              <a:gd fmla="val 19098" name="adj"/>
              <a:gd fmla="val 105146" name="hf"/>
              <a:gd fmla="val 110557" name="vf"/>
            </a:avLst>
          </a:prstGeom>
          <a:solidFill>
            <a:srgbClr val="036949"/>
          </a:solidFill>
          <a:ln cap="flat" cmpd="sng" w="19050">
            <a:solidFill>
              <a:srgbClr val="082836"/>
            </a:solidFill>
            <a:prstDash val="solid"/>
            <a:miter lim="8000"/>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9" name="Shape 339"/>
        <p:cNvGrpSpPr/>
        <p:nvPr/>
      </p:nvGrpSpPr>
      <p:grpSpPr>
        <a:xfrm>
          <a:off x="0" y="0"/>
          <a:ext cx="0" cy="0"/>
          <a:chOff x="0" y="0"/>
          <a:chExt cx="0" cy="0"/>
        </a:xfrm>
      </p:grpSpPr>
      <p:pic>
        <p:nvPicPr>
          <p:cNvPr descr="Icespensino – Plataforma ICESP de Ensino" id="340" name="Google Shape;340;g20daf2f6dec_0_135"/>
          <p:cNvPicPr preferRelativeResize="0"/>
          <p:nvPr/>
        </p:nvPicPr>
        <p:blipFill rotWithShape="1">
          <a:blip r:embed="rId3">
            <a:alphaModFix/>
          </a:blip>
          <a:srcRect b="0" l="18647" r="61976" t="0"/>
          <a:stretch/>
        </p:blipFill>
        <p:spPr>
          <a:xfrm>
            <a:off x="204368" y="5701313"/>
            <a:ext cx="2362306" cy="1254125"/>
          </a:xfrm>
          <a:prstGeom prst="rect">
            <a:avLst/>
          </a:prstGeom>
          <a:noFill/>
          <a:ln>
            <a:noFill/>
          </a:ln>
        </p:spPr>
      </p:pic>
      <p:pic>
        <p:nvPicPr>
          <p:cNvPr descr="Icespensino – Plataforma ICESP de Ensino" id="341" name="Google Shape;341;g20daf2f6dec_0_135"/>
          <p:cNvPicPr preferRelativeResize="0"/>
          <p:nvPr/>
        </p:nvPicPr>
        <p:blipFill rotWithShape="1">
          <a:blip r:embed="rId3">
            <a:alphaModFix/>
          </a:blip>
          <a:srcRect b="0" l="0" r="78584" t="0"/>
          <a:stretch/>
        </p:blipFill>
        <p:spPr>
          <a:xfrm>
            <a:off x="4790501" y="5661939"/>
            <a:ext cx="2610996" cy="1254125"/>
          </a:xfrm>
          <a:prstGeom prst="rect">
            <a:avLst/>
          </a:prstGeom>
          <a:noFill/>
          <a:ln>
            <a:noFill/>
          </a:ln>
        </p:spPr>
      </p:pic>
      <p:pic>
        <p:nvPicPr>
          <p:cNvPr descr="Icespensino – Plataforma ICESP de Ensino" id="342" name="Google Shape;342;g20daf2f6dec_0_135"/>
          <p:cNvPicPr preferRelativeResize="0"/>
          <p:nvPr/>
        </p:nvPicPr>
        <p:blipFill rotWithShape="1">
          <a:blip r:embed="rId3">
            <a:alphaModFix/>
          </a:blip>
          <a:srcRect b="0" l="60159" r="20465" t="0"/>
          <a:stretch/>
        </p:blipFill>
        <p:spPr>
          <a:xfrm>
            <a:off x="9348624" y="5701312"/>
            <a:ext cx="2362306" cy="1254125"/>
          </a:xfrm>
          <a:prstGeom prst="rect">
            <a:avLst/>
          </a:prstGeom>
          <a:noFill/>
          <a:ln>
            <a:noFill/>
          </a:ln>
        </p:spPr>
      </p:pic>
      <p:sp>
        <p:nvSpPr>
          <p:cNvPr id="343" name="Google Shape;343;g20daf2f6dec_0_135"/>
          <p:cNvSpPr txBox="1"/>
          <p:nvPr>
            <p:ph type="title"/>
          </p:nvPr>
        </p:nvSpPr>
        <p:spPr>
          <a:xfrm>
            <a:off x="384725" y="505248"/>
            <a:ext cx="8374500" cy="677400"/>
          </a:xfrm>
          <a:prstGeom prst="rect">
            <a:avLst/>
          </a:prstGeom>
          <a:noFill/>
          <a:ln>
            <a:noFill/>
          </a:ln>
        </p:spPr>
        <p:txBody>
          <a:bodyPr anchorCtr="0" anchor="t" bIns="0" lIns="0" spcFirstLastPara="1" rIns="0" wrap="square" tIns="0">
            <a:spAutoFit/>
          </a:bodyPr>
          <a:lstStyle/>
          <a:p>
            <a:pPr indent="0" lvl="0" marL="0" rtl="0" algn="l">
              <a:lnSpc>
                <a:spcPct val="100000"/>
              </a:lnSpc>
              <a:spcBef>
                <a:spcPts val="0"/>
              </a:spcBef>
              <a:spcAft>
                <a:spcPts val="0"/>
              </a:spcAft>
              <a:buClr>
                <a:schemeClr val="dk1"/>
              </a:buClr>
              <a:buSzPts val="1400"/>
              <a:buFont typeface="Arial"/>
              <a:buNone/>
            </a:pPr>
            <a:r>
              <a:rPr b="1" lang="en-US">
                <a:latin typeface="Arial"/>
                <a:ea typeface="Arial"/>
                <a:cs typeface="Arial"/>
                <a:sym typeface="Arial"/>
              </a:rPr>
              <a:t>Conclusion - What now?</a:t>
            </a:r>
            <a:endParaRPr b="1">
              <a:latin typeface="Arial"/>
              <a:ea typeface="Arial"/>
              <a:cs typeface="Arial"/>
              <a:sym typeface="Arial"/>
            </a:endParaRPr>
          </a:p>
        </p:txBody>
      </p:sp>
      <p:sp>
        <p:nvSpPr>
          <p:cNvPr id="344" name="Google Shape;344;g20daf2f6dec_0_135"/>
          <p:cNvSpPr txBox="1"/>
          <p:nvPr/>
        </p:nvSpPr>
        <p:spPr>
          <a:xfrm>
            <a:off x="384750" y="1719744"/>
            <a:ext cx="11151600" cy="3491100"/>
          </a:xfrm>
          <a:prstGeom prst="rect">
            <a:avLst/>
          </a:prstGeom>
          <a:noFill/>
          <a:ln>
            <a:noFill/>
          </a:ln>
        </p:spPr>
        <p:txBody>
          <a:bodyPr anchorCtr="0" anchor="t" bIns="0" lIns="0" spcFirstLastPara="1" rIns="0" wrap="square" tIns="0">
            <a:spAutoFit/>
          </a:bodyPr>
          <a:lstStyle/>
          <a:p>
            <a:pPr indent="-406400" lvl="0" marL="457200" marR="0" rtl="0" algn="just">
              <a:lnSpc>
                <a:spcPct val="90000"/>
              </a:lnSpc>
              <a:spcBef>
                <a:spcPts val="1000"/>
              </a:spcBef>
              <a:spcAft>
                <a:spcPts val="0"/>
              </a:spcAft>
              <a:buClr>
                <a:schemeClr val="dk1"/>
              </a:buClr>
              <a:buSzPts val="2800"/>
              <a:buChar char="●"/>
            </a:pPr>
            <a:r>
              <a:rPr b="1" lang="en-US" sz="2800">
                <a:solidFill>
                  <a:schemeClr val="dk1"/>
                </a:solidFill>
              </a:rPr>
              <a:t>Surgical </a:t>
            </a:r>
            <a:r>
              <a:rPr b="1" lang="en-US" sz="2800">
                <a:solidFill>
                  <a:schemeClr val="dk1"/>
                </a:solidFill>
              </a:rPr>
              <a:t>specimen</a:t>
            </a:r>
            <a:r>
              <a:rPr b="1" lang="en-US" sz="2800">
                <a:solidFill>
                  <a:schemeClr val="dk1"/>
                </a:solidFill>
              </a:rPr>
              <a:t> = 51 patients</a:t>
            </a:r>
            <a:endParaRPr b="1" sz="2800">
              <a:solidFill>
                <a:schemeClr val="dk1"/>
              </a:solidFill>
            </a:endParaRPr>
          </a:p>
          <a:p>
            <a:pPr indent="-406400" lvl="1" marL="914400" marR="0" rtl="0" algn="just">
              <a:lnSpc>
                <a:spcPct val="90000"/>
              </a:lnSpc>
              <a:spcBef>
                <a:spcPts val="0"/>
              </a:spcBef>
              <a:spcAft>
                <a:spcPts val="0"/>
              </a:spcAft>
              <a:buClr>
                <a:schemeClr val="dk1"/>
              </a:buClr>
              <a:buSzPts val="2800"/>
              <a:buChar char="○"/>
            </a:pPr>
            <a:r>
              <a:rPr lang="en-US" sz="2800">
                <a:solidFill>
                  <a:schemeClr val="dk1"/>
                </a:solidFill>
              </a:rPr>
              <a:t>Tumor size: Mean = 3,68 (Range = 0,6 - 12,5)</a:t>
            </a:r>
            <a:endParaRPr sz="2800">
              <a:solidFill>
                <a:schemeClr val="dk1"/>
              </a:solidFill>
            </a:endParaRPr>
          </a:p>
          <a:p>
            <a:pPr indent="-406400" lvl="1" marL="914400" marR="0" rtl="0" algn="just">
              <a:lnSpc>
                <a:spcPct val="90000"/>
              </a:lnSpc>
              <a:spcBef>
                <a:spcPts val="0"/>
              </a:spcBef>
              <a:spcAft>
                <a:spcPts val="0"/>
              </a:spcAft>
              <a:buClr>
                <a:schemeClr val="dk1"/>
              </a:buClr>
              <a:buSzPts val="2800"/>
              <a:buChar char="○"/>
            </a:pPr>
            <a:r>
              <a:rPr lang="en-US" sz="2800">
                <a:solidFill>
                  <a:schemeClr val="dk1"/>
                </a:solidFill>
              </a:rPr>
              <a:t>Tumor thickness: Mean = 1,73 (Range = 0,11 - 6,5)</a:t>
            </a:r>
            <a:endParaRPr sz="2800">
              <a:solidFill>
                <a:schemeClr val="dk1"/>
              </a:solidFill>
            </a:endParaRPr>
          </a:p>
          <a:p>
            <a:pPr indent="-406400" lvl="1" marL="914400" marR="0" rtl="0" algn="just">
              <a:lnSpc>
                <a:spcPct val="90000"/>
              </a:lnSpc>
              <a:spcBef>
                <a:spcPts val="0"/>
              </a:spcBef>
              <a:spcAft>
                <a:spcPts val="0"/>
              </a:spcAft>
              <a:buClr>
                <a:schemeClr val="dk1"/>
              </a:buClr>
              <a:buSzPts val="2800"/>
              <a:buChar char="○"/>
            </a:pPr>
            <a:r>
              <a:rPr lang="en-US" sz="2800">
                <a:solidFill>
                  <a:schemeClr val="dk1"/>
                </a:solidFill>
              </a:rPr>
              <a:t>DOI: Mean = 9,18 (Range = 0,12 - 32)</a:t>
            </a:r>
            <a:endParaRPr sz="2800">
              <a:solidFill>
                <a:schemeClr val="dk1"/>
              </a:solidFill>
            </a:endParaRPr>
          </a:p>
          <a:p>
            <a:pPr indent="-406400" lvl="1" marL="914400" marR="0" rtl="0" algn="just">
              <a:lnSpc>
                <a:spcPct val="90000"/>
              </a:lnSpc>
              <a:spcBef>
                <a:spcPts val="0"/>
              </a:spcBef>
              <a:spcAft>
                <a:spcPts val="0"/>
              </a:spcAft>
              <a:buClr>
                <a:schemeClr val="dk1"/>
              </a:buClr>
              <a:buSzPts val="2800"/>
              <a:buChar char="○"/>
            </a:pPr>
            <a:r>
              <a:rPr lang="en-US" sz="2800">
                <a:solidFill>
                  <a:schemeClr val="dk1"/>
                </a:solidFill>
              </a:rPr>
              <a:t>Vascular invasion: </a:t>
            </a:r>
            <a:r>
              <a:rPr lang="en-US" sz="2800">
                <a:solidFill>
                  <a:schemeClr val="dk1"/>
                </a:solidFill>
              </a:rPr>
              <a:t>Positive in 38,29%</a:t>
            </a:r>
            <a:endParaRPr sz="2800">
              <a:solidFill>
                <a:schemeClr val="dk1"/>
              </a:solidFill>
            </a:endParaRPr>
          </a:p>
          <a:p>
            <a:pPr indent="-406400" lvl="1" marL="914400" marR="0" rtl="0" algn="just">
              <a:lnSpc>
                <a:spcPct val="90000"/>
              </a:lnSpc>
              <a:spcBef>
                <a:spcPts val="0"/>
              </a:spcBef>
              <a:spcAft>
                <a:spcPts val="0"/>
              </a:spcAft>
              <a:buClr>
                <a:schemeClr val="dk1"/>
              </a:buClr>
              <a:buSzPts val="2800"/>
              <a:buChar char="○"/>
            </a:pPr>
            <a:r>
              <a:rPr lang="en-US" sz="2800">
                <a:solidFill>
                  <a:schemeClr val="dk1"/>
                </a:solidFill>
              </a:rPr>
              <a:t>Perineural spread: Positive in 41,3%</a:t>
            </a:r>
            <a:endParaRPr sz="2800">
              <a:solidFill>
                <a:schemeClr val="dk1"/>
              </a:solidFill>
            </a:endParaRPr>
          </a:p>
          <a:p>
            <a:pPr indent="-406400" lvl="1" marL="914400" marR="0" rtl="0" algn="just">
              <a:lnSpc>
                <a:spcPct val="90000"/>
              </a:lnSpc>
              <a:spcBef>
                <a:spcPts val="0"/>
              </a:spcBef>
              <a:spcAft>
                <a:spcPts val="0"/>
              </a:spcAft>
              <a:buClr>
                <a:schemeClr val="dk1"/>
              </a:buClr>
              <a:buSzPts val="2800"/>
              <a:buChar char="○"/>
            </a:pPr>
            <a:r>
              <a:rPr lang="en-US" sz="2800">
                <a:solidFill>
                  <a:schemeClr val="dk1"/>
                </a:solidFill>
              </a:rPr>
              <a:t>Surgical margins (negative): 83,33%</a:t>
            </a:r>
            <a:endParaRPr sz="2800">
              <a:solidFill>
                <a:schemeClr val="dk1"/>
              </a:solidFill>
            </a:endParaRPr>
          </a:p>
          <a:p>
            <a:pPr indent="-406400" lvl="1" marL="914400" marR="0" rtl="0" algn="just">
              <a:lnSpc>
                <a:spcPct val="90000"/>
              </a:lnSpc>
              <a:spcBef>
                <a:spcPts val="0"/>
              </a:spcBef>
              <a:spcAft>
                <a:spcPts val="0"/>
              </a:spcAft>
              <a:buClr>
                <a:schemeClr val="dk1"/>
              </a:buClr>
              <a:buSzPts val="2800"/>
              <a:buChar char="○"/>
            </a:pPr>
            <a:r>
              <a:rPr lang="en-US" sz="2800">
                <a:solidFill>
                  <a:schemeClr val="dk1"/>
                </a:solidFill>
              </a:rPr>
              <a:t>pT category: T3 and T4 = 53,19%</a:t>
            </a:r>
            <a:endParaRPr sz="2800">
              <a:solidFill>
                <a:schemeClr val="dk1"/>
              </a:solidFill>
            </a:endParaRPr>
          </a:p>
          <a:p>
            <a:pPr indent="-406400" lvl="1" marL="914400" marR="0" rtl="0" algn="just">
              <a:lnSpc>
                <a:spcPct val="90000"/>
              </a:lnSpc>
              <a:spcBef>
                <a:spcPts val="0"/>
              </a:spcBef>
              <a:spcAft>
                <a:spcPts val="0"/>
              </a:spcAft>
              <a:buClr>
                <a:schemeClr val="dk1"/>
              </a:buClr>
              <a:buSzPts val="2800"/>
              <a:buChar char="○"/>
            </a:pPr>
            <a:r>
              <a:rPr lang="en-US" sz="2800">
                <a:solidFill>
                  <a:schemeClr val="dk1"/>
                </a:solidFill>
              </a:rPr>
              <a:t>pN category: N+ in 46,93%</a:t>
            </a:r>
            <a:endParaRPr sz="2800">
              <a:solidFill>
                <a:schemeClr val="dk1"/>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8" name="Shape 348"/>
        <p:cNvGrpSpPr/>
        <p:nvPr/>
      </p:nvGrpSpPr>
      <p:grpSpPr>
        <a:xfrm>
          <a:off x="0" y="0"/>
          <a:ext cx="0" cy="0"/>
          <a:chOff x="0" y="0"/>
          <a:chExt cx="0" cy="0"/>
        </a:xfrm>
      </p:grpSpPr>
      <p:sp>
        <p:nvSpPr>
          <p:cNvPr id="349" name="Google Shape;349;p16"/>
          <p:cNvSpPr txBox="1"/>
          <p:nvPr>
            <p:ph type="title"/>
          </p:nvPr>
        </p:nvSpPr>
        <p:spPr>
          <a:xfrm>
            <a:off x="4064295" y="2766218"/>
            <a:ext cx="4063409" cy="1325563"/>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dk1"/>
              </a:buClr>
              <a:buSzPts val="4400"/>
              <a:buFont typeface="Arial"/>
              <a:buNone/>
            </a:pPr>
            <a:r>
              <a:rPr b="1" lang="en-US">
                <a:latin typeface="Arial"/>
                <a:ea typeface="Arial"/>
                <a:cs typeface="Arial"/>
                <a:sym typeface="Arial"/>
              </a:rPr>
              <a:t>References</a:t>
            </a:r>
            <a:endParaRPr/>
          </a:p>
        </p:txBody>
      </p:sp>
      <p:pic>
        <p:nvPicPr>
          <p:cNvPr descr="Icespensino – Plataforma ICESP de Ensino" id="350" name="Google Shape;350;p16"/>
          <p:cNvPicPr preferRelativeResize="0"/>
          <p:nvPr/>
        </p:nvPicPr>
        <p:blipFill rotWithShape="1">
          <a:blip r:embed="rId3">
            <a:alphaModFix/>
          </a:blip>
          <a:srcRect b="0" l="18647" r="61976" t="0"/>
          <a:stretch/>
        </p:blipFill>
        <p:spPr>
          <a:xfrm>
            <a:off x="204368" y="5701313"/>
            <a:ext cx="2362306" cy="1254125"/>
          </a:xfrm>
          <a:prstGeom prst="rect">
            <a:avLst/>
          </a:prstGeom>
          <a:noFill/>
          <a:ln>
            <a:noFill/>
          </a:ln>
        </p:spPr>
      </p:pic>
      <p:pic>
        <p:nvPicPr>
          <p:cNvPr descr="Icespensino – Plataforma ICESP de Ensino" id="351" name="Google Shape;351;p16"/>
          <p:cNvPicPr preferRelativeResize="0"/>
          <p:nvPr/>
        </p:nvPicPr>
        <p:blipFill rotWithShape="1">
          <a:blip r:embed="rId3">
            <a:alphaModFix/>
          </a:blip>
          <a:srcRect b="0" l="1" r="78584" t="0"/>
          <a:stretch/>
        </p:blipFill>
        <p:spPr>
          <a:xfrm>
            <a:off x="4790501" y="5661939"/>
            <a:ext cx="2610998" cy="1254125"/>
          </a:xfrm>
          <a:prstGeom prst="rect">
            <a:avLst/>
          </a:prstGeom>
          <a:noFill/>
          <a:ln>
            <a:noFill/>
          </a:ln>
        </p:spPr>
      </p:pic>
      <p:pic>
        <p:nvPicPr>
          <p:cNvPr descr="Icespensino – Plataforma ICESP de Ensino" id="352" name="Google Shape;352;p16"/>
          <p:cNvPicPr preferRelativeResize="0"/>
          <p:nvPr/>
        </p:nvPicPr>
        <p:blipFill rotWithShape="1">
          <a:blip r:embed="rId3">
            <a:alphaModFix/>
          </a:blip>
          <a:srcRect b="0" l="60160" r="20465" t="0"/>
          <a:stretch/>
        </p:blipFill>
        <p:spPr>
          <a:xfrm>
            <a:off x="9348624" y="5701312"/>
            <a:ext cx="2362306" cy="1254125"/>
          </a:xfrm>
          <a:prstGeom prst="rect">
            <a:avLst/>
          </a:prstGeom>
          <a:noFill/>
          <a:ln>
            <a:noFill/>
          </a:ln>
        </p:spPr>
      </p:pic>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56" name="Shape 356"/>
        <p:cNvGrpSpPr/>
        <p:nvPr/>
      </p:nvGrpSpPr>
      <p:grpSpPr>
        <a:xfrm>
          <a:off x="0" y="0"/>
          <a:ext cx="0" cy="0"/>
          <a:chOff x="0" y="0"/>
          <a:chExt cx="0" cy="0"/>
        </a:xfrm>
      </p:grpSpPr>
      <p:pic>
        <p:nvPicPr>
          <p:cNvPr descr="Icespensino – Plataforma ICESP de Ensino" id="357" name="Google Shape;357;p17"/>
          <p:cNvPicPr preferRelativeResize="0"/>
          <p:nvPr/>
        </p:nvPicPr>
        <p:blipFill rotWithShape="1">
          <a:blip r:embed="rId3">
            <a:alphaModFix/>
          </a:blip>
          <a:srcRect b="0" l="18647" r="61976" t="0"/>
          <a:stretch/>
        </p:blipFill>
        <p:spPr>
          <a:xfrm>
            <a:off x="204368" y="5701313"/>
            <a:ext cx="2362306" cy="1254125"/>
          </a:xfrm>
          <a:prstGeom prst="rect">
            <a:avLst/>
          </a:prstGeom>
          <a:noFill/>
          <a:ln>
            <a:noFill/>
          </a:ln>
        </p:spPr>
      </p:pic>
      <p:pic>
        <p:nvPicPr>
          <p:cNvPr descr="Icespensino – Plataforma ICESP de Ensino" id="358" name="Google Shape;358;p17"/>
          <p:cNvPicPr preferRelativeResize="0"/>
          <p:nvPr/>
        </p:nvPicPr>
        <p:blipFill rotWithShape="1">
          <a:blip r:embed="rId3">
            <a:alphaModFix/>
          </a:blip>
          <a:srcRect b="0" l="1" r="78584" t="0"/>
          <a:stretch/>
        </p:blipFill>
        <p:spPr>
          <a:xfrm>
            <a:off x="4790501" y="5661939"/>
            <a:ext cx="2610998" cy="1254125"/>
          </a:xfrm>
          <a:prstGeom prst="rect">
            <a:avLst/>
          </a:prstGeom>
          <a:noFill/>
          <a:ln>
            <a:noFill/>
          </a:ln>
        </p:spPr>
      </p:pic>
      <p:pic>
        <p:nvPicPr>
          <p:cNvPr descr="Icespensino – Plataforma ICESP de Ensino" id="359" name="Google Shape;359;p17"/>
          <p:cNvPicPr preferRelativeResize="0"/>
          <p:nvPr/>
        </p:nvPicPr>
        <p:blipFill rotWithShape="1">
          <a:blip r:embed="rId3">
            <a:alphaModFix/>
          </a:blip>
          <a:srcRect b="0" l="60160" r="20465" t="0"/>
          <a:stretch/>
        </p:blipFill>
        <p:spPr>
          <a:xfrm>
            <a:off x="9348624" y="5701312"/>
            <a:ext cx="2362306" cy="1254125"/>
          </a:xfrm>
          <a:prstGeom prst="rect">
            <a:avLst/>
          </a:prstGeom>
          <a:noFill/>
          <a:ln>
            <a:noFill/>
          </a:ln>
        </p:spPr>
      </p:pic>
      <p:sp>
        <p:nvSpPr>
          <p:cNvPr id="360" name="Google Shape;360;p17"/>
          <p:cNvSpPr txBox="1"/>
          <p:nvPr>
            <p:ph type="title"/>
          </p:nvPr>
        </p:nvSpPr>
        <p:spPr>
          <a:xfrm>
            <a:off x="384725" y="505248"/>
            <a:ext cx="8374500" cy="677108"/>
          </a:xfrm>
          <a:prstGeom prst="rect">
            <a:avLst/>
          </a:prstGeom>
          <a:noFill/>
          <a:ln>
            <a:noFill/>
          </a:ln>
        </p:spPr>
        <p:txBody>
          <a:bodyPr anchorCtr="0" anchor="t" bIns="0" lIns="0" spcFirstLastPara="1" rIns="0" wrap="square" tIns="0">
            <a:spAutoFit/>
          </a:bodyPr>
          <a:lstStyle/>
          <a:p>
            <a:pPr indent="0" lvl="0" marL="0" rtl="0" algn="l">
              <a:lnSpc>
                <a:spcPct val="100000"/>
              </a:lnSpc>
              <a:spcBef>
                <a:spcPts val="0"/>
              </a:spcBef>
              <a:spcAft>
                <a:spcPts val="0"/>
              </a:spcAft>
              <a:buClr>
                <a:schemeClr val="dk1"/>
              </a:buClr>
              <a:buSzPts val="1400"/>
              <a:buFont typeface="Arial"/>
              <a:buNone/>
            </a:pPr>
            <a:r>
              <a:rPr b="1" lang="en-US">
                <a:latin typeface="Arial"/>
                <a:ea typeface="Arial"/>
                <a:cs typeface="Arial"/>
                <a:sym typeface="Arial"/>
              </a:rPr>
              <a:t>References</a:t>
            </a:r>
            <a:endParaRPr b="1">
              <a:latin typeface="Arial"/>
              <a:ea typeface="Arial"/>
              <a:cs typeface="Arial"/>
              <a:sym typeface="Arial"/>
            </a:endParaRPr>
          </a:p>
        </p:txBody>
      </p:sp>
      <p:sp>
        <p:nvSpPr>
          <p:cNvPr id="361" name="Google Shape;361;p17"/>
          <p:cNvSpPr txBox="1"/>
          <p:nvPr/>
        </p:nvSpPr>
        <p:spPr>
          <a:xfrm>
            <a:off x="384725" y="1411226"/>
            <a:ext cx="11151600" cy="4925700"/>
          </a:xfrm>
          <a:prstGeom prst="rect">
            <a:avLst/>
          </a:prstGeom>
          <a:noFill/>
          <a:ln>
            <a:noFill/>
          </a:ln>
        </p:spPr>
        <p:txBody>
          <a:bodyPr anchorCtr="0" anchor="t" bIns="0" lIns="0" spcFirstLastPara="1" rIns="0" wrap="square" tIns="0">
            <a:spAutoFit/>
          </a:bodyPr>
          <a:lstStyle/>
          <a:p>
            <a:pPr indent="0" lvl="0" marL="0" marR="0" rtl="0" algn="just">
              <a:lnSpc>
                <a:spcPct val="90000"/>
              </a:lnSpc>
              <a:spcBef>
                <a:spcPts val="1000"/>
              </a:spcBef>
              <a:spcAft>
                <a:spcPts val="0"/>
              </a:spcAft>
              <a:buClr>
                <a:schemeClr val="dk1"/>
              </a:buClr>
              <a:buSzPts val="1400"/>
              <a:buFont typeface="Arial"/>
              <a:buNone/>
            </a:pPr>
            <a:r>
              <a:rPr lang="en-US" sz="1700">
                <a:solidFill>
                  <a:schemeClr val="dk1"/>
                </a:solidFill>
                <a:latin typeface="Arial"/>
                <a:ea typeface="Arial"/>
                <a:cs typeface="Arial"/>
                <a:sym typeface="Arial"/>
              </a:rPr>
              <a:t>1) Global cancer statistics 2020: GLOBOCAN estimates of incidence and mortality worldwide for 36 cancers in 185 countries. Sung H, Ferlay J, Siegel RL, Laversanne M, Soerjomataram I, Jemal A, Bray F. CA Cancer J Clin. 2021;71:209–249.</a:t>
            </a:r>
            <a:endParaRPr sz="1700"/>
          </a:p>
          <a:p>
            <a:pPr indent="0" lvl="0" marL="0" marR="0" rtl="0" algn="just">
              <a:lnSpc>
                <a:spcPct val="90000"/>
              </a:lnSpc>
              <a:spcBef>
                <a:spcPts val="1000"/>
              </a:spcBef>
              <a:spcAft>
                <a:spcPts val="0"/>
              </a:spcAft>
              <a:buClr>
                <a:schemeClr val="dk1"/>
              </a:buClr>
              <a:buSzPts val="1400"/>
              <a:buFont typeface="Arial"/>
              <a:buNone/>
            </a:pPr>
            <a:r>
              <a:rPr lang="en-US" sz="1700">
                <a:solidFill>
                  <a:schemeClr val="dk1"/>
                </a:solidFill>
                <a:latin typeface="Arial"/>
                <a:ea typeface="Arial"/>
                <a:cs typeface="Arial"/>
                <a:sym typeface="Arial"/>
              </a:rPr>
              <a:t>2) Ministério da Saúde Instituto Nacional de Câncer José Alencar Gomes da Silva Ministério da Saúde Instituto Nacional de Câncer [Internet]. Available from: https://www.inca.gov.br/sites/ufu.sti.inca.local/files//media/document//estimativa-2023.pdf</a:t>
            </a:r>
            <a:endParaRPr sz="1700"/>
          </a:p>
          <a:p>
            <a:pPr indent="0" lvl="0" marL="0" marR="0" rtl="0" algn="just">
              <a:lnSpc>
                <a:spcPct val="90000"/>
              </a:lnSpc>
              <a:spcBef>
                <a:spcPts val="1000"/>
              </a:spcBef>
              <a:spcAft>
                <a:spcPts val="0"/>
              </a:spcAft>
              <a:buClr>
                <a:schemeClr val="dk1"/>
              </a:buClr>
              <a:buSzPts val="1400"/>
              <a:buFont typeface="Arial"/>
              <a:buNone/>
            </a:pPr>
            <a:r>
              <a:rPr lang="en-US" sz="1700">
                <a:solidFill>
                  <a:schemeClr val="dk1"/>
                </a:solidFill>
                <a:latin typeface="Arial"/>
                <a:ea typeface="Arial"/>
                <a:cs typeface="Arial"/>
                <a:sym typeface="Arial"/>
              </a:rPr>
              <a:t>3) Tomo S, Neto SC, Collado FU, Sundefeld ML, Bernabé DG, Biasoli ÉR, Miyahara GI. Head and neck squamous cell carcinoma in young patients: a 26-year clinicopathologic retrospective study in a Brazilian specialized center. Med Oral Patol Oral Cir Bucal. 2020 May 1;25(3):e416-e424. doi: 10.4317/medoral.23461. PMID: 32134900; PMCID: PMC7211379.</a:t>
            </a:r>
            <a:endParaRPr sz="1700">
              <a:solidFill>
                <a:schemeClr val="dk1"/>
              </a:solidFill>
              <a:latin typeface="Arial"/>
              <a:ea typeface="Arial"/>
              <a:cs typeface="Arial"/>
              <a:sym typeface="Arial"/>
            </a:endParaRPr>
          </a:p>
          <a:p>
            <a:pPr indent="0" lvl="0" marL="0" marR="0" rtl="0" algn="just">
              <a:lnSpc>
                <a:spcPct val="90000"/>
              </a:lnSpc>
              <a:spcBef>
                <a:spcPts val="1000"/>
              </a:spcBef>
              <a:spcAft>
                <a:spcPts val="0"/>
              </a:spcAft>
              <a:buClr>
                <a:schemeClr val="dk1"/>
              </a:buClr>
              <a:buSzPts val="1400"/>
              <a:buFont typeface="Arial"/>
              <a:buNone/>
            </a:pPr>
            <a:r>
              <a:rPr lang="en-US" sz="1700">
                <a:solidFill>
                  <a:srgbClr val="212121"/>
                </a:solidFill>
                <a:highlight>
                  <a:srgbClr val="FFFFFF"/>
                </a:highlight>
              </a:rPr>
              <a:t>4) Toner M, O'Regan EM. Head and neck squamous cell carcinoma in the young: a spectrum or a distinct group? Part 1. Head Neck Pathol. 2009 Sep;3(3):246-8. doi: 10.1007/s12105-009-0135-0. Epub 2009 Aug 19. PMID: 20596979; PMCID: PMC2811623.</a:t>
            </a:r>
            <a:endParaRPr sz="1700">
              <a:solidFill>
                <a:schemeClr val="dk1"/>
              </a:solidFill>
            </a:endParaRPr>
          </a:p>
          <a:p>
            <a:pPr indent="0" lvl="0" marL="0" marR="0" rtl="0" algn="just">
              <a:lnSpc>
                <a:spcPct val="90000"/>
              </a:lnSpc>
              <a:spcBef>
                <a:spcPts val="1000"/>
              </a:spcBef>
              <a:spcAft>
                <a:spcPts val="0"/>
              </a:spcAft>
              <a:buClr>
                <a:schemeClr val="dk1"/>
              </a:buClr>
              <a:buSzPts val="1400"/>
              <a:buFont typeface="Arial"/>
              <a:buNone/>
            </a:pPr>
            <a:r>
              <a:rPr lang="en-US" sz="1700">
                <a:solidFill>
                  <a:schemeClr val="dk1"/>
                </a:solidFill>
                <a:latin typeface="Arial"/>
                <a:ea typeface="Arial"/>
                <a:cs typeface="Arial"/>
                <a:sym typeface="Arial"/>
              </a:rPr>
              <a:t>4) Hussein AA, Helder MN, de Visscher JG, Leemans CR, Braakhuis BJ, de Vet HCW, Forouzanfar T. Global incidence of oral and oropharynx cancer in patients younger than 45 years versus older patients: A systematic review. Eur J Cancer. 2017 Sep;82:115-127. doi: 10.1016/j.ejca.2017.05.026. Epub 2017 Jun 24. PMID: 28654785.</a:t>
            </a:r>
            <a:endParaRPr sz="1700"/>
          </a:p>
          <a:p>
            <a:pPr indent="0" lvl="0" marL="0" marR="0" rtl="0" algn="just">
              <a:lnSpc>
                <a:spcPct val="90000"/>
              </a:lnSpc>
              <a:spcBef>
                <a:spcPts val="1000"/>
              </a:spcBef>
              <a:spcAft>
                <a:spcPts val="0"/>
              </a:spcAft>
              <a:buClr>
                <a:schemeClr val="dk1"/>
              </a:buClr>
              <a:buSzPts val="1400"/>
              <a:buFont typeface="Arial"/>
              <a:buNone/>
            </a:pPr>
            <a:r>
              <a:t/>
            </a:r>
            <a:endParaRPr sz="1400">
              <a:solidFill>
                <a:schemeClr val="dk1"/>
              </a:solidFill>
              <a:latin typeface="Arial"/>
              <a:ea typeface="Arial"/>
              <a:cs typeface="Arial"/>
              <a:sym typeface="Arial"/>
            </a:endParaRPr>
          </a:p>
          <a:p>
            <a:pPr indent="0" lvl="0" marL="0" marR="0" rtl="0" algn="just">
              <a:lnSpc>
                <a:spcPct val="90000"/>
              </a:lnSpc>
              <a:spcBef>
                <a:spcPts val="1000"/>
              </a:spcBef>
              <a:spcAft>
                <a:spcPts val="0"/>
              </a:spcAft>
              <a:buClr>
                <a:schemeClr val="dk1"/>
              </a:buClr>
              <a:buSzPts val="1400"/>
              <a:buFont typeface="Arial"/>
              <a:buNone/>
            </a:pPr>
            <a:r>
              <a:t/>
            </a:r>
            <a:endParaRPr>
              <a:solidFill>
                <a:schemeClr val="dk1"/>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65" name="Shape 365"/>
        <p:cNvGrpSpPr/>
        <p:nvPr/>
      </p:nvGrpSpPr>
      <p:grpSpPr>
        <a:xfrm>
          <a:off x="0" y="0"/>
          <a:ext cx="0" cy="0"/>
          <a:chOff x="0" y="0"/>
          <a:chExt cx="0" cy="0"/>
        </a:xfrm>
      </p:grpSpPr>
      <p:pic>
        <p:nvPicPr>
          <p:cNvPr descr="Icespensino – Plataforma ICESP de Ensino" id="366" name="Google Shape;366;g20daf2f6dec_0_104"/>
          <p:cNvPicPr preferRelativeResize="0"/>
          <p:nvPr/>
        </p:nvPicPr>
        <p:blipFill rotWithShape="1">
          <a:blip r:embed="rId3">
            <a:alphaModFix/>
          </a:blip>
          <a:srcRect b="0" l="18647" r="61976" t="0"/>
          <a:stretch/>
        </p:blipFill>
        <p:spPr>
          <a:xfrm>
            <a:off x="204368" y="5701313"/>
            <a:ext cx="2362306" cy="1254125"/>
          </a:xfrm>
          <a:prstGeom prst="rect">
            <a:avLst/>
          </a:prstGeom>
          <a:noFill/>
          <a:ln>
            <a:noFill/>
          </a:ln>
        </p:spPr>
      </p:pic>
      <p:pic>
        <p:nvPicPr>
          <p:cNvPr descr="Icespensino – Plataforma ICESP de Ensino" id="367" name="Google Shape;367;g20daf2f6dec_0_104"/>
          <p:cNvPicPr preferRelativeResize="0"/>
          <p:nvPr/>
        </p:nvPicPr>
        <p:blipFill rotWithShape="1">
          <a:blip r:embed="rId3">
            <a:alphaModFix/>
          </a:blip>
          <a:srcRect b="0" l="0" r="78584" t="0"/>
          <a:stretch/>
        </p:blipFill>
        <p:spPr>
          <a:xfrm>
            <a:off x="4790501" y="5661939"/>
            <a:ext cx="2610996" cy="1254125"/>
          </a:xfrm>
          <a:prstGeom prst="rect">
            <a:avLst/>
          </a:prstGeom>
          <a:noFill/>
          <a:ln>
            <a:noFill/>
          </a:ln>
        </p:spPr>
      </p:pic>
      <p:pic>
        <p:nvPicPr>
          <p:cNvPr descr="Icespensino – Plataforma ICESP de Ensino" id="368" name="Google Shape;368;g20daf2f6dec_0_104"/>
          <p:cNvPicPr preferRelativeResize="0"/>
          <p:nvPr/>
        </p:nvPicPr>
        <p:blipFill rotWithShape="1">
          <a:blip r:embed="rId3">
            <a:alphaModFix/>
          </a:blip>
          <a:srcRect b="0" l="60159" r="20465" t="0"/>
          <a:stretch/>
        </p:blipFill>
        <p:spPr>
          <a:xfrm>
            <a:off x="9348624" y="5701312"/>
            <a:ext cx="2362306" cy="1254125"/>
          </a:xfrm>
          <a:prstGeom prst="rect">
            <a:avLst/>
          </a:prstGeom>
          <a:noFill/>
          <a:ln>
            <a:noFill/>
          </a:ln>
        </p:spPr>
      </p:pic>
      <p:sp>
        <p:nvSpPr>
          <p:cNvPr id="369" name="Google Shape;369;g20daf2f6dec_0_104"/>
          <p:cNvSpPr txBox="1"/>
          <p:nvPr>
            <p:ph type="title"/>
          </p:nvPr>
        </p:nvSpPr>
        <p:spPr>
          <a:xfrm>
            <a:off x="384725" y="505248"/>
            <a:ext cx="8374500" cy="677400"/>
          </a:xfrm>
          <a:prstGeom prst="rect">
            <a:avLst/>
          </a:prstGeom>
          <a:noFill/>
          <a:ln>
            <a:noFill/>
          </a:ln>
        </p:spPr>
        <p:txBody>
          <a:bodyPr anchorCtr="0" anchor="t" bIns="0" lIns="0" spcFirstLastPara="1" rIns="0" wrap="square" tIns="0">
            <a:spAutoFit/>
          </a:bodyPr>
          <a:lstStyle/>
          <a:p>
            <a:pPr indent="0" lvl="0" marL="0" rtl="0" algn="l">
              <a:lnSpc>
                <a:spcPct val="100000"/>
              </a:lnSpc>
              <a:spcBef>
                <a:spcPts val="0"/>
              </a:spcBef>
              <a:spcAft>
                <a:spcPts val="0"/>
              </a:spcAft>
              <a:buClr>
                <a:schemeClr val="dk1"/>
              </a:buClr>
              <a:buSzPts val="1400"/>
              <a:buFont typeface="Arial"/>
              <a:buNone/>
            </a:pPr>
            <a:r>
              <a:rPr b="1" lang="en-US">
                <a:latin typeface="Arial"/>
                <a:ea typeface="Arial"/>
                <a:cs typeface="Arial"/>
                <a:sym typeface="Arial"/>
              </a:rPr>
              <a:t>References</a:t>
            </a:r>
            <a:endParaRPr b="1">
              <a:latin typeface="Arial"/>
              <a:ea typeface="Arial"/>
              <a:cs typeface="Arial"/>
              <a:sym typeface="Arial"/>
            </a:endParaRPr>
          </a:p>
        </p:txBody>
      </p:sp>
      <p:sp>
        <p:nvSpPr>
          <p:cNvPr id="370" name="Google Shape;370;g20daf2f6dec_0_104"/>
          <p:cNvSpPr txBox="1"/>
          <p:nvPr/>
        </p:nvSpPr>
        <p:spPr>
          <a:xfrm>
            <a:off x="384725" y="1411226"/>
            <a:ext cx="11151600" cy="3533100"/>
          </a:xfrm>
          <a:prstGeom prst="rect">
            <a:avLst/>
          </a:prstGeom>
          <a:noFill/>
          <a:ln>
            <a:noFill/>
          </a:ln>
        </p:spPr>
        <p:txBody>
          <a:bodyPr anchorCtr="0" anchor="t" bIns="0" lIns="0" spcFirstLastPara="1" rIns="0" wrap="square" tIns="0">
            <a:spAutoFit/>
          </a:bodyPr>
          <a:lstStyle/>
          <a:p>
            <a:pPr indent="0" lvl="0" marL="0" rtl="0" algn="just">
              <a:lnSpc>
                <a:spcPct val="90000"/>
              </a:lnSpc>
              <a:spcBef>
                <a:spcPts val="1000"/>
              </a:spcBef>
              <a:spcAft>
                <a:spcPts val="0"/>
              </a:spcAft>
              <a:buClr>
                <a:schemeClr val="dk1"/>
              </a:buClr>
              <a:buSzPts val="1400"/>
              <a:buFont typeface="Arial"/>
              <a:buNone/>
            </a:pPr>
            <a:r>
              <a:rPr lang="en-US" sz="1700">
                <a:solidFill>
                  <a:schemeClr val="dk1"/>
                </a:solidFill>
              </a:rPr>
              <a:t>5) Révész M, Oberna F, Slezák A, Ferenczi Ö, Kenessey I, Takácsi-Nagy Z. The characteristics of head and neck squamous cell cancer in young adults: A retrospective single-center study. Pathol Oncol Res. 2023 Apr 24;29:1611123. doi: 10.3389/pore.2023.1611123. PMID: 37168050; PMCID: PMC10164923.</a:t>
            </a:r>
            <a:endParaRPr sz="1700">
              <a:solidFill>
                <a:schemeClr val="dk1"/>
              </a:solidFill>
            </a:endParaRPr>
          </a:p>
          <a:p>
            <a:pPr indent="0" lvl="0" marL="0" rtl="0" algn="just">
              <a:lnSpc>
                <a:spcPct val="90000"/>
              </a:lnSpc>
              <a:spcBef>
                <a:spcPts val="1000"/>
              </a:spcBef>
              <a:spcAft>
                <a:spcPts val="0"/>
              </a:spcAft>
              <a:buClr>
                <a:schemeClr val="dk1"/>
              </a:buClr>
              <a:buSzPts val="1400"/>
              <a:buFont typeface="Arial"/>
              <a:buNone/>
            </a:pPr>
            <a:r>
              <a:rPr lang="en-US" sz="1700">
                <a:solidFill>
                  <a:schemeClr val="dk1"/>
                </a:solidFill>
              </a:rPr>
              <a:t>6) Renata Abrahão et al., Predictors of Survival After Head and Neck Squamous Cell Carcinoma in South America: The InterCHANGE Study. JCO Glob Oncol 6, 486-499(2020). DOI:10.1200/GO.20.00014</a:t>
            </a:r>
            <a:endParaRPr sz="1700">
              <a:solidFill>
                <a:schemeClr val="dk1"/>
              </a:solidFill>
            </a:endParaRPr>
          </a:p>
          <a:p>
            <a:pPr indent="0" lvl="0" marL="0" rtl="0" algn="just">
              <a:lnSpc>
                <a:spcPct val="90000"/>
              </a:lnSpc>
              <a:spcBef>
                <a:spcPts val="1000"/>
              </a:spcBef>
              <a:spcAft>
                <a:spcPts val="0"/>
              </a:spcAft>
              <a:buClr>
                <a:schemeClr val="dk1"/>
              </a:buClr>
              <a:buSzPts val="1400"/>
              <a:buFont typeface="Arial"/>
              <a:buNone/>
            </a:pPr>
            <a:r>
              <a:rPr lang="en-US" sz="1700">
                <a:solidFill>
                  <a:schemeClr val="dk1"/>
                </a:solidFill>
              </a:rPr>
              <a:t>7) Amorim MM, Leite MCS, Alves LDB, Silva CALD, Santos JND, Freitas VS. Sobrevida de adultos jovens com carcinoma de células escamosas oral em uma população do Brasil [Survival of young adults with oral squamous cell carcinoma in a brazilian population]. Rev Salud Publica (Bogota). 2019 Sep 1;21(5):534-540. Portuguese. doi: 10.15446/rsap.V21n5.76193. PMID: 36753205.</a:t>
            </a:r>
            <a:endParaRPr sz="1700">
              <a:solidFill>
                <a:schemeClr val="dk1"/>
              </a:solidFill>
            </a:endParaRPr>
          </a:p>
          <a:p>
            <a:pPr indent="0" lvl="0" marL="0" rtl="0" algn="just">
              <a:lnSpc>
                <a:spcPct val="90000"/>
              </a:lnSpc>
              <a:spcBef>
                <a:spcPts val="1000"/>
              </a:spcBef>
              <a:spcAft>
                <a:spcPts val="0"/>
              </a:spcAft>
              <a:buClr>
                <a:schemeClr val="dk1"/>
              </a:buClr>
              <a:buSzPts val="1400"/>
              <a:buFont typeface="Arial"/>
              <a:buNone/>
            </a:pPr>
            <a:r>
              <a:rPr lang="en-US" sz="1700">
                <a:solidFill>
                  <a:srgbClr val="212121"/>
                </a:solidFill>
                <a:highlight>
                  <a:srgbClr val="FFFFFF"/>
                </a:highlight>
              </a:rPr>
              <a:t>8) Myers JN, Elkins T, Roberts D, Byers RM. Squamous cell carcinoma of the tongue in young adults: increasing incidence and factors that predict treatment outcomes. Otolaryngol Head Neck Surg. 2000 Jan;122(1):44-51. doi: 10.1016/S0194-5998(00)70142-2. PMID: 10629481.</a:t>
            </a:r>
            <a:endParaRPr sz="1700">
              <a:solidFill>
                <a:schemeClr val="dk1"/>
              </a:solidFill>
            </a:endParaRPr>
          </a:p>
          <a:p>
            <a:pPr indent="0" lvl="0" marL="0" rtl="0" algn="just">
              <a:lnSpc>
                <a:spcPct val="90000"/>
              </a:lnSpc>
              <a:spcBef>
                <a:spcPts val="1000"/>
              </a:spcBef>
              <a:spcAft>
                <a:spcPts val="0"/>
              </a:spcAft>
              <a:buClr>
                <a:schemeClr val="dk1"/>
              </a:buClr>
              <a:buSzPts val="1400"/>
              <a:buFont typeface="Arial"/>
              <a:buNone/>
            </a:pPr>
            <a:r>
              <a:t/>
            </a:r>
            <a:endParaRPr>
              <a:solidFill>
                <a:schemeClr val="dk1"/>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74" name="Shape 374"/>
        <p:cNvGrpSpPr/>
        <p:nvPr/>
      </p:nvGrpSpPr>
      <p:grpSpPr>
        <a:xfrm>
          <a:off x="0" y="0"/>
          <a:ext cx="0" cy="0"/>
          <a:chOff x="0" y="0"/>
          <a:chExt cx="0" cy="0"/>
        </a:xfrm>
      </p:grpSpPr>
      <p:pic>
        <p:nvPicPr>
          <p:cNvPr descr="Icespensino – Plataforma ICESP de Ensino" id="375" name="Google Shape;375;p18"/>
          <p:cNvPicPr preferRelativeResize="0"/>
          <p:nvPr/>
        </p:nvPicPr>
        <p:blipFill rotWithShape="1">
          <a:blip r:embed="rId3">
            <a:alphaModFix/>
          </a:blip>
          <a:srcRect b="0" l="18647" r="61976" t="0"/>
          <a:stretch/>
        </p:blipFill>
        <p:spPr>
          <a:xfrm>
            <a:off x="204368" y="5701313"/>
            <a:ext cx="2362306" cy="1254125"/>
          </a:xfrm>
          <a:prstGeom prst="rect">
            <a:avLst/>
          </a:prstGeom>
          <a:noFill/>
          <a:ln>
            <a:noFill/>
          </a:ln>
        </p:spPr>
      </p:pic>
      <p:pic>
        <p:nvPicPr>
          <p:cNvPr descr="Icespensino – Plataforma ICESP de Ensino" id="376" name="Google Shape;376;p18"/>
          <p:cNvPicPr preferRelativeResize="0"/>
          <p:nvPr/>
        </p:nvPicPr>
        <p:blipFill rotWithShape="1">
          <a:blip r:embed="rId3">
            <a:alphaModFix/>
          </a:blip>
          <a:srcRect b="0" l="1" r="78584" t="0"/>
          <a:stretch/>
        </p:blipFill>
        <p:spPr>
          <a:xfrm>
            <a:off x="4790501" y="5661939"/>
            <a:ext cx="2610998" cy="1254125"/>
          </a:xfrm>
          <a:prstGeom prst="rect">
            <a:avLst/>
          </a:prstGeom>
          <a:noFill/>
          <a:ln>
            <a:noFill/>
          </a:ln>
        </p:spPr>
      </p:pic>
      <p:pic>
        <p:nvPicPr>
          <p:cNvPr descr="Icespensino – Plataforma ICESP de Ensino" id="377" name="Google Shape;377;p18"/>
          <p:cNvPicPr preferRelativeResize="0"/>
          <p:nvPr/>
        </p:nvPicPr>
        <p:blipFill rotWithShape="1">
          <a:blip r:embed="rId3">
            <a:alphaModFix/>
          </a:blip>
          <a:srcRect b="0" l="60160" r="20465" t="0"/>
          <a:stretch/>
        </p:blipFill>
        <p:spPr>
          <a:xfrm>
            <a:off x="9348624" y="5701312"/>
            <a:ext cx="2362306" cy="1254125"/>
          </a:xfrm>
          <a:prstGeom prst="rect">
            <a:avLst/>
          </a:prstGeom>
          <a:noFill/>
          <a:ln>
            <a:noFill/>
          </a:ln>
        </p:spPr>
      </p:pic>
      <p:sp>
        <p:nvSpPr>
          <p:cNvPr id="378" name="Google Shape;378;p18"/>
          <p:cNvSpPr txBox="1"/>
          <p:nvPr/>
        </p:nvSpPr>
        <p:spPr>
          <a:xfrm>
            <a:off x="4064294" y="2511037"/>
            <a:ext cx="4063409" cy="1325563"/>
          </a:xfrm>
          <a:prstGeom prst="rect">
            <a:avLst/>
          </a:prstGeom>
          <a:noFill/>
          <a:ln>
            <a:noFill/>
          </a:ln>
        </p:spPr>
        <p:txBody>
          <a:bodyPr anchorCtr="0" anchor="ctr" bIns="45700" lIns="91425" spcFirstLastPara="1" rIns="91425" wrap="square" tIns="45700">
            <a:normAutofit/>
          </a:bodyPr>
          <a:lstStyle/>
          <a:p>
            <a:pPr indent="0" lvl="0" marL="0" marR="0" rtl="0" algn="ctr">
              <a:lnSpc>
                <a:spcPct val="90000"/>
              </a:lnSpc>
              <a:spcBef>
                <a:spcPts val="0"/>
              </a:spcBef>
              <a:spcAft>
                <a:spcPts val="0"/>
              </a:spcAft>
              <a:buClr>
                <a:schemeClr val="dk1"/>
              </a:buClr>
              <a:buSzPts val="4400"/>
              <a:buFont typeface="Arial"/>
              <a:buNone/>
            </a:pPr>
            <a:r>
              <a:rPr b="1" lang="en-US" sz="4400">
                <a:solidFill>
                  <a:schemeClr val="dk1"/>
                </a:solidFill>
                <a:latin typeface="Arial"/>
                <a:ea typeface="Arial"/>
                <a:cs typeface="Arial"/>
                <a:sym typeface="Arial"/>
              </a:rPr>
              <a:t>Thanks</a:t>
            </a:r>
            <a:r>
              <a:rPr lang="en-US" sz="4400">
                <a:solidFill>
                  <a:schemeClr val="dk1"/>
                </a:solidFill>
                <a:latin typeface="Lucida Sans"/>
                <a:ea typeface="Lucida Sans"/>
                <a:cs typeface="Lucida Sans"/>
                <a:sym typeface="Lucida Sans"/>
              </a:rPr>
              <a:t>!</a:t>
            </a:r>
            <a:endParaRPr/>
          </a:p>
        </p:txBody>
      </p:sp>
      <p:sp>
        <p:nvSpPr>
          <p:cNvPr id="379" name="Google Shape;379;p18"/>
          <p:cNvSpPr txBox="1"/>
          <p:nvPr/>
        </p:nvSpPr>
        <p:spPr>
          <a:xfrm>
            <a:off x="3664501" y="4590535"/>
            <a:ext cx="4862996" cy="516039"/>
          </a:xfrm>
          <a:prstGeom prst="rect">
            <a:avLst/>
          </a:prstGeom>
          <a:noFill/>
          <a:ln>
            <a:noFill/>
          </a:ln>
        </p:spPr>
        <p:txBody>
          <a:bodyPr anchorCtr="0" anchor="t" bIns="0" lIns="0" spcFirstLastPara="1" rIns="0" wrap="square" tIns="0">
            <a:spAutoFit/>
          </a:bodyPr>
          <a:lstStyle/>
          <a:p>
            <a:pPr indent="0" lvl="0" marL="0" marR="0" rtl="0" algn="ctr">
              <a:lnSpc>
                <a:spcPct val="90000"/>
              </a:lnSpc>
              <a:spcBef>
                <a:spcPts val="1000"/>
              </a:spcBef>
              <a:spcAft>
                <a:spcPts val="0"/>
              </a:spcAft>
              <a:buClr>
                <a:schemeClr val="dk1"/>
              </a:buClr>
              <a:buSzPts val="2800"/>
              <a:buFont typeface="Arial"/>
              <a:buNone/>
            </a:pPr>
            <a:r>
              <a:rPr lang="en-US" sz="2800">
                <a:solidFill>
                  <a:schemeClr val="dk1"/>
                </a:solidFill>
                <a:latin typeface="Arial"/>
                <a:ea typeface="Arial"/>
                <a:cs typeface="Arial"/>
                <a:sym typeface="Arial"/>
              </a:rPr>
              <a:t>E-mail: wdm1998@gmail.com</a:t>
            </a:r>
            <a:endParaRPr sz="2800">
              <a:solidFill>
                <a:schemeClr val="dk1"/>
              </a:solidFill>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0" name="Shape 100"/>
        <p:cNvGrpSpPr/>
        <p:nvPr/>
      </p:nvGrpSpPr>
      <p:grpSpPr>
        <a:xfrm>
          <a:off x="0" y="0"/>
          <a:ext cx="0" cy="0"/>
          <a:chOff x="0" y="0"/>
          <a:chExt cx="0" cy="0"/>
        </a:xfrm>
      </p:grpSpPr>
      <p:pic>
        <p:nvPicPr>
          <p:cNvPr descr="Icespensino – Plataforma ICESP de Ensino" id="101" name="Google Shape;101;p3"/>
          <p:cNvPicPr preferRelativeResize="0"/>
          <p:nvPr/>
        </p:nvPicPr>
        <p:blipFill rotWithShape="1">
          <a:blip r:embed="rId3">
            <a:alphaModFix/>
          </a:blip>
          <a:srcRect b="0" l="18647" r="61976" t="0"/>
          <a:stretch/>
        </p:blipFill>
        <p:spPr>
          <a:xfrm>
            <a:off x="204368" y="5701313"/>
            <a:ext cx="2362306" cy="1254125"/>
          </a:xfrm>
          <a:prstGeom prst="rect">
            <a:avLst/>
          </a:prstGeom>
          <a:noFill/>
          <a:ln>
            <a:noFill/>
          </a:ln>
        </p:spPr>
      </p:pic>
      <p:pic>
        <p:nvPicPr>
          <p:cNvPr descr="Icespensino – Plataforma ICESP de Ensino" id="102" name="Google Shape;102;p3"/>
          <p:cNvPicPr preferRelativeResize="0"/>
          <p:nvPr/>
        </p:nvPicPr>
        <p:blipFill rotWithShape="1">
          <a:blip r:embed="rId3">
            <a:alphaModFix/>
          </a:blip>
          <a:srcRect b="0" l="1" r="78584" t="0"/>
          <a:stretch/>
        </p:blipFill>
        <p:spPr>
          <a:xfrm>
            <a:off x="4790501" y="5661939"/>
            <a:ext cx="2610998" cy="1254125"/>
          </a:xfrm>
          <a:prstGeom prst="rect">
            <a:avLst/>
          </a:prstGeom>
          <a:noFill/>
          <a:ln>
            <a:noFill/>
          </a:ln>
        </p:spPr>
      </p:pic>
      <p:pic>
        <p:nvPicPr>
          <p:cNvPr descr="Icespensino – Plataforma ICESP de Ensino" id="103" name="Google Shape;103;p3"/>
          <p:cNvPicPr preferRelativeResize="0"/>
          <p:nvPr/>
        </p:nvPicPr>
        <p:blipFill rotWithShape="1">
          <a:blip r:embed="rId3">
            <a:alphaModFix/>
          </a:blip>
          <a:srcRect b="0" l="60160" r="20465" t="0"/>
          <a:stretch/>
        </p:blipFill>
        <p:spPr>
          <a:xfrm>
            <a:off x="9348624" y="5701312"/>
            <a:ext cx="2362306" cy="1254125"/>
          </a:xfrm>
          <a:prstGeom prst="rect">
            <a:avLst/>
          </a:prstGeom>
          <a:noFill/>
          <a:ln>
            <a:noFill/>
          </a:ln>
        </p:spPr>
      </p:pic>
      <p:sp>
        <p:nvSpPr>
          <p:cNvPr id="104" name="Google Shape;104;p3"/>
          <p:cNvSpPr txBox="1"/>
          <p:nvPr>
            <p:ph type="title"/>
          </p:nvPr>
        </p:nvSpPr>
        <p:spPr>
          <a:xfrm>
            <a:off x="384750" y="340656"/>
            <a:ext cx="8374500" cy="677108"/>
          </a:xfrm>
          <a:prstGeom prst="rect">
            <a:avLst/>
          </a:prstGeom>
          <a:noFill/>
          <a:ln>
            <a:noFill/>
          </a:ln>
        </p:spPr>
        <p:txBody>
          <a:bodyPr anchorCtr="0" anchor="t" bIns="0" lIns="0" spcFirstLastPara="1" rIns="0" wrap="square" tIns="0">
            <a:spAutoFit/>
          </a:bodyPr>
          <a:lstStyle/>
          <a:p>
            <a:pPr indent="0" lvl="0" marL="0" rtl="0" algn="l">
              <a:lnSpc>
                <a:spcPct val="100000"/>
              </a:lnSpc>
              <a:spcBef>
                <a:spcPts val="0"/>
              </a:spcBef>
              <a:spcAft>
                <a:spcPts val="0"/>
              </a:spcAft>
              <a:buClr>
                <a:schemeClr val="dk1"/>
              </a:buClr>
              <a:buSzPts val="1400"/>
              <a:buFont typeface="Arial"/>
              <a:buNone/>
            </a:pPr>
            <a:r>
              <a:rPr b="1" lang="en-US">
                <a:latin typeface="Arial"/>
                <a:ea typeface="Arial"/>
                <a:cs typeface="Arial"/>
                <a:sym typeface="Arial"/>
              </a:rPr>
              <a:t>Introduction</a:t>
            </a:r>
            <a:endParaRPr b="1">
              <a:latin typeface="Arial"/>
              <a:ea typeface="Arial"/>
              <a:cs typeface="Arial"/>
              <a:sym typeface="Arial"/>
            </a:endParaRPr>
          </a:p>
        </p:txBody>
      </p:sp>
      <p:sp>
        <p:nvSpPr>
          <p:cNvPr id="105" name="Google Shape;105;p3"/>
          <p:cNvSpPr txBox="1"/>
          <p:nvPr/>
        </p:nvSpPr>
        <p:spPr>
          <a:xfrm>
            <a:off x="384750" y="1719753"/>
            <a:ext cx="7557900" cy="3534000"/>
          </a:xfrm>
          <a:prstGeom prst="rect">
            <a:avLst/>
          </a:prstGeom>
          <a:noFill/>
          <a:ln>
            <a:noFill/>
          </a:ln>
        </p:spPr>
        <p:txBody>
          <a:bodyPr anchorCtr="0" anchor="t" bIns="0" lIns="0" spcFirstLastPara="1" rIns="0" wrap="square" tIns="0">
            <a:spAutoFit/>
          </a:bodyPr>
          <a:lstStyle/>
          <a:p>
            <a:pPr indent="0" lvl="0" marL="0" marR="0" rtl="0" algn="just">
              <a:lnSpc>
                <a:spcPct val="100000"/>
              </a:lnSpc>
              <a:spcBef>
                <a:spcPts val="0"/>
              </a:spcBef>
              <a:spcAft>
                <a:spcPts val="0"/>
              </a:spcAft>
              <a:buNone/>
            </a:pPr>
            <a:r>
              <a:rPr b="0" i="0" lang="en-US" sz="2800" u="none" cap="none" strike="noStrike">
                <a:solidFill>
                  <a:schemeClr val="dk1"/>
                </a:solidFill>
                <a:latin typeface="Arial"/>
                <a:ea typeface="Arial"/>
                <a:cs typeface="Arial"/>
                <a:sym typeface="Arial"/>
              </a:rPr>
              <a:t>Head and neck squamous cell carcinoma (HNSCC) it's a public health problem </a:t>
            </a:r>
            <a:r>
              <a:rPr baseline="30000" lang="en-US" sz="2400">
                <a:solidFill>
                  <a:schemeClr val="dk1"/>
                </a:solidFill>
              </a:rPr>
              <a:t>1</a:t>
            </a:r>
            <a:r>
              <a:rPr b="0" i="0" lang="en-US" sz="2800" u="none" cap="none" strike="noStrike">
                <a:solidFill>
                  <a:schemeClr val="dk1"/>
                </a:solidFill>
                <a:latin typeface="Arial"/>
                <a:ea typeface="Arial"/>
                <a:cs typeface="Arial"/>
                <a:sym typeface="Arial"/>
              </a:rPr>
              <a:t> </a:t>
            </a:r>
            <a:endParaRPr/>
          </a:p>
          <a:p>
            <a:pPr indent="-381000" lvl="0" marL="457200" marR="0" rtl="0" algn="just">
              <a:lnSpc>
                <a:spcPct val="100000"/>
              </a:lnSpc>
              <a:spcBef>
                <a:spcPts val="0"/>
              </a:spcBef>
              <a:spcAft>
                <a:spcPts val="0"/>
              </a:spcAft>
              <a:buClr>
                <a:schemeClr val="dk1"/>
              </a:buClr>
              <a:buSzPts val="2400"/>
              <a:buChar char="●"/>
            </a:pPr>
            <a:r>
              <a:rPr lang="en-US" sz="2400">
                <a:solidFill>
                  <a:schemeClr val="dk1"/>
                </a:solidFill>
              </a:rPr>
              <a:t>8</a:t>
            </a:r>
            <a:r>
              <a:rPr b="0" i="0" lang="en-US" sz="2400" u="none" cap="none" strike="noStrike">
                <a:solidFill>
                  <a:schemeClr val="dk1"/>
                </a:solidFill>
                <a:latin typeface="Arial"/>
                <a:ea typeface="Arial"/>
                <a:cs typeface="Arial"/>
                <a:sym typeface="Arial"/>
              </a:rPr>
              <a:t>00,000 new cases yearly worldwide </a:t>
            </a:r>
            <a:endParaRPr baseline="30000" sz="2400">
              <a:solidFill>
                <a:schemeClr val="dk1"/>
              </a:solidFill>
            </a:endParaRPr>
          </a:p>
          <a:p>
            <a:pPr indent="-381000" lvl="0" marL="457200" marR="0" rtl="0" algn="just">
              <a:lnSpc>
                <a:spcPct val="100000"/>
              </a:lnSpc>
              <a:spcBef>
                <a:spcPts val="0"/>
              </a:spcBef>
              <a:spcAft>
                <a:spcPts val="0"/>
              </a:spcAft>
              <a:buClr>
                <a:schemeClr val="dk1"/>
              </a:buClr>
              <a:buSzPts val="2400"/>
              <a:buChar char="●"/>
            </a:pPr>
            <a:r>
              <a:rPr lang="en-US" sz="2400">
                <a:solidFill>
                  <a:schemeClr val="dk1"/>
                </a:solidFill>
              </a:rPr>
              <a:t>450.000 deaths</a:t>
            </a:r>
            <a:endParaRPr sz="2400">
              <a:solidFill>
                <a:schemeClr val="dk1"/>
              </a:solidFill>
            </a:endParaRPr>
          </a:p>
          <a:p>
            <a:pPr indent="0" lvl="0" marL="0" marR="0" rtl="0" algn="just">
              <a:lnSpc>
                <a:spcPct val="100000"/>
              </a:lnSpc>
              <a:spcBef>
                <a:spcPts val="0"/>
              </a:spcBef>
              <a:spcAft>
                <a:spcPts val="0"/>
              </a:spcAft>
              <a:buNone/>
            </a:pPr>
            <a:r>
              <a:t/>
            </a:r>
            <a:endParaRPr sz="2800">
              <a:solidFill>
                <a:schemeClr val="dk1"/>
              </a:solidFill>
            </a:endParaRPr>
          </a:p>
          <a:p>
            <a:pPr indent="0" lvl="0" marL="0" marR="0" rtl="0" algn="just">
              <a:lnSpc>
                <a:spcPct val="100000"/>
              </a:lnSpc>
              <a:spcBef>
                <a:spcPts val="0"/>
              </a:spcBef>
              <a:spcAft>
                <a:spcPts val="0"/>
              </a:spcAft>
              <a:buNone/>
            </a:pPr>
            <a:r>
              <a:rPr b="0" i="0" lang="en-US" sz="2800" u="none" cap="none" strike="noStrike">
                <a:solidFill>
                  <a:schemeClr val="dk1"/>
                </a:solidFill>
                <a:latin typeface="Arial"/>
                <a:ea typeface="Arial"/>
                <a:cs typeface="Arial"/>
                <a:sym typeface="Arial"/>
              </a:rPr>
              <a:t>Brazil (</a:t>
            </a:r>
            <a:r>
              <a:rPr lang="en-US" sz="2800">
                <a:solidFill>
                  <a:schemeClr val="dk1"/>
                </a:solidFill>
              </a:rPr>
              <a:t>INCA)</a:t>
            </a:r>
            <a:r>
              <a:rPr b="0" i="0" lang="en-US" sz="2800" u="none" cap="none" strike="noStrike">
                <a:solidFill>
                  <a:schemeClr val="dk1"/>
                </a:solidFill>
                <a:latin typeface="Arial"/>
                <a:ea typeface="Arial"/>
                <a:cs typeface="Arial"/>
                <a:sym typeface="Arial"/>
              </a:rPr>
              <a:t>:</a:t>
            </a:r>
            <a:endParaRPr/>
          </a:p>
          <a:p>
            <a:pPr indent="-381000" lvl="0" marL="457200" marR="0" rtl="0" algn="just">
              <a:lnSpc>
                <a:spcPct val="100000"/>
              </a:lnSpc>
              <a:spcBef>
                <a:spcPts val="0"/>
              </a:spcBef>
              <a:spcAft>
                <a:spcPts val="0"/>
              </a:spcAft>
              <a:buClr>
                <a:schemeClr val="dk1"/>
              </a:buClr>
              <a:buSzPts val="2400"/>
              <a:buChar char="●"/>
            </a:pPr>
            <a:r>
              <a:rPr b="0" i="0" lang="en-US" sz="2400" u="none" cap="none" strike="noStrike">
                <a:solidFill>
                  <a:schemeClr val="dk1"/>
                </a:solidFill>
                <a:latin typeface="Arial"/>
                <a:ea typeface="Arial"/>
                <a:cs typeface="Arial"/>
                <a:sym typeface="Arial"/>
              </a:rPr>
              <a:t>2023 to 2025 -&gt; Oral cavity: 8th place</a:t>
            </a:r>
            <a:r>
              <a:rPr lang="en-US" sz="2400">
                <a:solidFill>
                  <a:schemeClr val="dk1"/>
                </a:solidFill>
              </a:rPr>
              <a:t> - </a:t>
            </a:r>
            <a:r>
              <a:rPr b="0" i="0" lang="en-US" sz="2400" u="none" cap="none" strike="noStrike">
                <a:solidFill>
                  <a:schemeClr val="dk1"/>
                </a:solidFill>
                <a:latin typeface="Arial"/>
                <a:ea typeface="Arial"/>
                <a:cs typeface="Arial"/>
                <a:sym typeface="Arial"/>
              </a:rPr>
              <a:t>15,100 new cases</a:t>
            </a:r>
            <a:r>
              <a:rPr lang="en-US" sz="2400">
                <a:solidFill>
                  <a:schemeClr val="dk1"/>
                </a:solidFill>
              </a:rPr>
              <a:t> </a:t>
            </a:r>
            <a:r>
              <a:rPr b="0" baseline="30000" i="0" lang="en-US" sz="2400" u="none" cap="none" strike="noStrike">
                <a:solidFill>
                  <a:schemeClr val="dk1"/>
                </a:solidFill>
                <a:latin typeface="Arial"/>
                <a:ea typeface="Arial"/>
                <a:cs typeface="Arial"/>
                <a:sym typeface="Arial"/>
              </a:rPr>
              <a:t>2</a:t>
            </a:r>
            <a:endParaRPr b="0" i="0" sz="2400" u="none" cap="none" strike="noStrike">
              <a:solidFill>
                <a:schemeClr val="dk1"/>
              </a:solidFill>
              <a:latin typeface="Arial"/>
              <a:ea typeface="Arial"/>
              <a:cs typeface="Arial"/>
              <a:sym typeface="Arial"/>
            </a:endParaRPr>
          </a:p>
          <a:p>
            <a:pPr indent="-381000" lvl="0" marL="457200" marR="0" rtl="0" algn="just">
              <a:lnSpc>
                <a:spcPct val="90000"/>
              </a:lnSpc>
              <a:spcBef>
                <a:spcPts val="0"/>
              </a:spcBef>
              <a:spcAft>
                <a:spcPts val="0"/>
              </a:spcAft>
              <a:buClr>
                <a:schemeClr val="dk1"/>
              </a:buClr>
              <a:buSzPts val="2400"/>
              <a:buFont typeface="Arial"/>
              <a:buChar char="●"/>
            </a:pPr>
            <a:r>
              <a:rPr b="0" i="0" lang="en-US" sz="2400" u="none" cap="none" strike="noStrike">
                <a:solidFill>
                  <a:schemeClr val="dk1"/>
                </a:solidFill>
                <a:latin typeface="Arial"/>
                <a:ea typeface="Arial"/>
                <a:cs typeface="Arial"/>
                <a:sym typeface="Arial"/>
              </a:rPr>
              <a:t>Estimated risk of 6.99 per 100 thousand inhabitants</a:t>
            </a:r>
            <a:endParaRPr/>
          </a:p>
        </p:txBody>
      </p:sp>
      <p:pic>
        <p:nvPicPr>
          <p:cNvPr id="106" name="Google Shape;106;p3"/>
          <p:cNvPicPr preferRelativeResize="0"/>
          <p:nvPr/>
        </p:nvPicPr>
        <p:blipFill rotWithShape="1">
          <a:blip r:embed="rId4">
            <a:alphaModFix/>
          </a:blip>
          <a:srcRect b="0" l="0" r="0" t="0"/>
          <a:stretch/>
        </p:blipFill>
        <p:spPr>
          <a:xfrm>
            <a:off x="8110456" y="1652940"/>
            <a:ext cx="3919867" cy="3135893"/>
          </a:xfrm>
          <a:prstGeom prst="rect">
            <a:avLst/>
          </a:prstGeom>
          <a:noFill/>
          <a:ln>
            <a:noFill/>
          </a:ln>
        </p:spPr>
      </p:pic>
      <p:sp>
        <p:nvSpPr>
          <p:cNvPr id="107" name="Google Shape;107;p3"/>
          <p:cNvSpPr txBox="1"/>
          <p:nvPr/>
        </p:nvSpPr>
        <p:spPr>
          <a:xfrm>
            <a:off x="8759250" y="4835728"/>
            <a:ext cx="6097772"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1" lang="en-US" sz="1800" u="none" cap="none" strike="noStrike">
                <a:solidFill>
                  <a:schemeClr val="dk1"/>
                </a:solidFill>
                <a:latin typeface="Arial"/>
                <a:ea typeface="Arial"/>
                <a:cs typeface="Arial"/>
                <a:sym typeface="Arial"/>
              </a:rPr>
              <a:t>Credit: © Terese Winslow</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1" name="Shape 111"/>
        <p:cNvGrpSpPr/>
        <p:nvPr/>
      </p:nvGrpSpPr>
      <p:grpSpPr>
        <a:xfrm>
          <a:off x="0" y="0"/>
          <a:ext cx="0" cy="0"/>
          <a:chOff x="0" y="0"/>
          <a:chExt cx="0" cy="0"/>
        </a:xfrm>
      </p:grpSpPr>
      <p:pic>
        <p:nvPicPr>
          <p:cNvPr descr="Icespensino – Plataforma ICESP de Ensino" id="112" name="Google Shape;112;p4"/>
          <p:cNvPicPr preferRelativeResize="0"/>
          <p:nvPr/>
        </p:nvPicPr>
        <p:blipFill rotWithShape="1">
          <a:blip r:embed="rId3">
            <a:alphaModFix/>
          </a:blip>
          <a:srcRect b="0" l="18647" r="61976" t="0"/>
          <a:stretch/>
        </p:blipFill>
        <p:spPr>
          <a:xfrm>
            <a:off x="204368" y="5701313"/>
            <a:ext cx="2362306" cy="1254125"/>
          </a:xfrm>
          <a:prstGeom prst="rect">
            <a:avLst/>
          </a:prstGeom>
          <a:noFill/>
          <a:ln>
            <a:noFill/>
          </a:ln>
        </p:spPr>
      </p:pic>
      <p:pic>
        <p:nvPicPr>
          <p:cNvPr descr="Icespensino – Plataforma ICESP de Ensino" id="113" name="Google Shape;113;p4"/>
          <p:cNvPicPr preferRelativeResize="0"/>
          <p:nvPr/>
        </p:nvPicPr>
        <p:blipFill rotWithShape="1">
          <a:blip r:embed="rId3">
            <a:alphaModFix/>
          </a:blip>
          <a:srcRect b="0" l="1" r="78584" t="0"/>
          <a:stretch/>
        </p:blipFill>
        <p:spPr>
          <a:xfrm>
            <a:off x="4790501" y="5661939"/>
            <a:ext cx="2610998" cy="1254125"/>
          </a:xfrm>
          <a:prstGeom prst="rect">
            <a:avLst/>
          </a:prstGeom>
          <a:noFill/>
          <a:ln>
            <a:noFill/>
          </a:ln>
        </p:spPr>
      </p:pic>
      <p:pic>
        <p:nvPicPr>
          <p:cNvPr descr="Icespensino – Plataforma ICESP de Ensino" id="114" name="Google Shape;114;p4"/>
          <p:cNvPicPr preferRelativeResize="0"/>
          <p:nvPr/>
        </p:nvPicPr>
        <p:blipFill rotWithShape="1">
          <a:blip r:embed="rId3">
            <a:alphaModFix/>
          </a:blip>
          <a:srcRect b="0" l="60160" r="20465" t="0"/>
          <a:stretch/>
        </p:blipFill>
        <p:spPr>
          <a:xfrm>
            <a:off x="9348624" y="5701312"/>
            <a:ext cx="2362306" cy="1254125"/>
          </a:xfrm>
          <a:prstGeom prst="rect">
            <a:avLst/>
          </a:prstGeom>
          <a:noFill/>
          <a:ln>
            <a:noFill/>
          </a:ln>
        </p:spPr>
      </p:pic>
      <p:sp>
        <p:nvSpPr>
          <p:cNvPr id="115" name="Google Shape;115;p4"/>
          <p:cNvSpPr txBox="1"/>
          <p:nvPr>
            <p:ph type="title"/>
          </p:nvPr>
        </p:nvSpPr>
        <p:spPr>
          <a:xfrm>
            <a:off x="384750" y="340656"/>
            <a:ext cx="8374500" cy="677108"/>
          </a:xfrm>
          <a:prstGeom prst="rect">
            <a:avLst/>
          </a:prstGeom>
          <a:noFill/>
          <a:ln>
            <a:noFill/>
          </a:ln>
        </p:spPr>
        <p:txBody>
          <a:bodyPr anchorCtr="0" anchor="t" bIns="0" lIns="0" spcFirstLastPara="1" rIns="0" wrap="square" tIns="0">
            <a:spAutoFit/>
          </a:bodyPr>
          <a:lstStyle/>
          <a:p>
            <a:pPr indent="0" lvl="0" marL="0" rtl="0" algn="l">
              <a:lnSpc>
                <a:spcPct val="100000"/>
              </a:lnSpc>
              <a:spcBef>
                <a:spcPts val="0"/>
              </a:spcBef>
              <a:spcAft>
                <a:spcPts val="0"/>
              </a:spcAft>
              <a:buClr>
                <a:schemeClr val="dk1"/>
              </a:buClr>
              <a:buSzPts val="1400"/>
              <a:buFont typeface="Arial"/>
              <a:buNone/>
            </a:pPr>
            <a:r>
              <a:rPr b="1" lang="en-US">
                <a:latin typeface="Arial"/>
                <a:ea typeface="Arial"/>
                <a:cs typeface="Arial"/>
                <a:sym typeface="Arial"/>
              </a:rPr>
              <a:t>Introduction</a:t>
            </a:r>
            <a:endParaRPr b="1">
              <a:latin typeface="Arial"/>
              <a:ea typeface="Arial"/>
              <a:cs typeface="Arial"/>
              <a:sym typeface="Arial"/>
            </a:endParaRPr>
          </a:p>
        </p:txBody>
      </p:sp>
      <p:sp>
        <p:nvSpPr>
          <p:cNvPr id="116" name="Google Shape;116;p4"/>
          <p:cNvSpPr txBox="1"/>
          <p:nvPr/>
        </p:nvSpPr>
        <p:spPr>
          <a:xfrm>
            <a:off x="384750" y="1468144"/>
            <a:ext cx="11151600" cy="1502400"/>
          </a:xfrm>
          <a:prstGeom prst="rect">
            <a:avLst/>
          </a:prstGeom>
          <a:noFill/>
          <a:ln>
            <a:noFill/>
          </a:ln>
        </p:spPr>
        <p:txBody>
          <a:bodyPr anchorCtr="0" anchor="t" bIns="0" lIns="0" spcFirstLastPara="1" rIns="0" wrap="square" tIns="0">
            <a:spAutoFit/>
          </a:bodyPr>
          <a:lstStyle/>
          <a:p>
            <a:pPr indent="0" lvl="0" marL="0" marR="0" rtl="0" algn="l">
              <a:lnSpc>
                <a:spcPct val="100000"/>
              </a:lnSpc>
              <a:spcBef>
                <a:spcPts val="0"/>
              </a:spcBef>
              <a:spcAft>
                <a:spcPts val="0"/>
              </a:spcAft>
              <a:buNone/>
            </a:pPr>
            <a:r>
              <a:rPr lang="en-US" sz="2800">
                <a:solidFill>
                  <a:schemeClr val="dk1"/>
                </a:solidFill>
                <a:latin typeface="Arial"/>
                <a:ea typeface="Arial"/>
                <a:cs typeface="Arial"/>
                <a:sym typeface="Arial"/>
              </a:rPr>
              <a:t>Increasing incidence of head and neck cancers in young patients</a:t>
            </a:r>
            <a:r>
              <a:rPr lang="en-US" sz="2400">
                <a:solidFill>
                  <a:schemeClr val="dk1"/>
                </a:solidFill>
                <a:latin typeface="Arial"/>
                <a:ea typeface="Arial"/>
                <a:cs typeface="Arial"/>
                <a:sym typeface="Arial"/>
              </a:rPr>
              <a:t> </a:t>
            </a:r>
            <a:r>
              <a:rPr baseline="30000" lang="en-US" sz="2400">
                <a:solidFill>
                  <a:schemeClr val="dk1"/>
                </a:solidFill>
                <a:latin typeface="Arial"/>
                <a:ea typeface="Arial"/>
                <a:cs typeface="Arial"/>
                <a:sym typeface="Arial"/>
              </a:rPr>
              <a:t>3, 4</a:t>
            </a:r>
            <a:endParaRPr baseline="30000" sz="2400">
              <a:solidFill>
                <a:schemeClr val="dk1"/>
              </a:solidFill>
              <a:latin typeface="Arial"/>
              <a:ea typeface="Arial"/>
              <a:cs typeface="Arial"/>
              <a:sym typeface="Arial"/>
            </a:endParaRPr>
          </a:p>
          <a:p>
            <a:pPr indent="-381000" lvl="0" marL="457200" rtl="0" algn="l">
              <a:spcBef>
                <a:spcPts val="0"/>
              </a:spcBef>
              <a:spcAft>
                <a:spcPts val="0"/>
              </a:spcAft>
              <a:buClr>
                <a:schemeClr val="dk1"/>
              </a:buClr>
              <a:buSzPts val="2400"/>
              <a:buChar char="●"/>
            </a:pPr>
            <a:r>
              <a:rPr lang="en-US" sz="2400">
                <a:solidFill>
                  <a:schemeClr val="dk1"/>
                </a:solidFill>
              </a:rPr>
              <a:t>Variable: 0,2 - 5,5% </a:t>
            </a:r>
            <a:endParaRPr baseline="30000" sz="2400">
              <a:solidFill>
                <a:schemeClr val="dk1"/>
              </a:solidFill>
            </a:endParaRPr>
          </a:p>
          <a:p>
            <a:pPr indent="-381000" lvl="0" marL="457200" marR="0" rtl="0" algn="l">
              <a:lnSpc>
                <a:spcPct val="100000"/>
              </a:lnSpc>
              <a:spcBef>
                <a:spcPts val="0"/>
              </a:spcBef>
              <a:spcAft>
                <a:spcPts val="0"/>
              </a:spcAft>
              <a:buClr>
                <a:schemeClr val="dk1"/>
              </a:buClr>
              <a:buSzPts val="2400"/>
              <a:buFont typeface="Arial"/>
              <a:buChar char="●"/>
            </a:pPr>
            <a:r>
              <a:rPr b="0" i="0" lang="en-US" sz="2400" u="none" cap="none" strike="noStrike">
                <a:solidFill>
                  <a:schemeClr val="dk1"/>
                </a:solidFill>
                <a:latin typeface="Arial"/>
                <a:ea typeface="Arial"/>
                <a:cs typeface="Arial"/>
                <a:sym typeface="Arial"/>
              </a:rPr>
              <a:t>E</a:t>
            </a:r>
            <a:r>
              <a:rPr b="0" i="0" lang="en-US" sz="2400" u="none" cap="none" strike="noStrike">
                <a:solidFill>
                  <a:schemeClr val="dk1"/>
                </a:solidFill>
                <a:latin typeface="Arial"/>
                <a:ea typeface="Arial"/>
                <a:cs typeface="Arial"/>
                <a:sym typeface="Arial"/>
              </a:rPr>
              <a:t>xternal risk factors: tobacco and alcohol consumption / HPV infection</a:t>
            </a:r>
            <a:endParaRPr sz="2400"/>
          </a:p>
          <a:p>
            <a:pPr indent="-381000" lvl="0" marL="457200" marR="0" rtl="0" algn="l">
              <a:lnSpc>
                <a:spcPct val="90000"/>
              </a:lnSpc>
              <a:spcBef>
                <a:spcPts val="0"/>
              </a:spcBef>
              <a:spcAft>
                <a:spcPts val="0"/>
              </a:spcAft>
              <a:buClr>
                <a:schemeClr val="dk1"/>
              </a:buClr>
              <a:buSzPts val="2400"/>
              <a:buFont typeface="Arial"/>
              <a:buChar char="●"/>
            </a:pPr>
            <a:r>
              <a:rPr b="0" i="0" lang="en-US" sz="2400" u="none" cap="none" strike="noStrike">
                <a:solidFill>
                  <a:schemeClr val="dk1"/>
                </a:solidFill>
                <a:latin typeface="Arial"/>
                <a:ea typeface="Arial"/>
                <a:cs typeface="Arial"/>
                <a:sym typeface="Arial"/>
              </a:rPr>
              <a:t>Genetic predisposition</a:t>
            </a:r>
            <a:endParaRPr b="0" i="0" sz="2400" u="none" cap="none" strike="noStrike">
              <a:solidFill>
                <a:schemeClr val="dk1"/>
              </a:solidFill>
              <a:latin typeface="Arial"/>
              <a:ea typeface="Arial"/>
              <a:cs typeface="Arial"/>
              <a:sym typeface="Arial"/>
            </a:endParaRPr>
          </a:p>
        </p:txBody>
      </p:sp>
      <p:sp>
        <p:nvSpPr>
          <p:cNvPr id="117" name="Google Shape;117;p4"/>
          <p:cNvSpPr/>
          <p:nvPr/>
        </p:nvSpPr>
        <p:spPr>
          <a:xfrm>
            <a:off x="3849198" y="3745577"/>
            <a:ext cx="1912740" cy="433448"/>
          </a:xfrm>
          <a:prstGeom prst="roundRect">
            <a:avLst>
              <a:gd fmla="val 16667" name="adj"/>
            </a:avLst>
          </a:prstGeom>
          <a:solidFill>
            <a:srgbClr val="036949"/>
          </a:solidFill>
          <a:ln cap="flat" cmpd="sng" w="19050">
            <a:solidFill>
              <a:srgbClr val="082836"/>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lang="en-US" sz="1800">
                <a:solidFill>
                  <a:schemeClr val="lt1"/>
                </a:solidFill>
                <a:latin typeface="Arial"/>
                <a:ea typeface="Arial"/>
                <a:cs typeface="Arial"/>
                <a:sym typeface="Arial"/>
              </a:rPr>
              <a:t>Behavior</a:t>
            </a:r>
            <a:endParaRPr b="1" sz="1800">
              <a:solidFill>
                <a:schemeClr val="lt1"/>
              </a:solidFill>
              <a:latin typeface="Arial"/>
              <a:ea typeface="Arial"/>
              <a:cs typeface="Arial"/>
              <a:sym typeface="Arial"/>
            </a:endParaRPr>
          </a:p>
        </p:txBody>
      </p:sp>
      <p:sp>
        <p:nvSpPr>
          <p:cNvPr id="118" name="Google Shape;118;p4"/>
          <p:cNvSpPr/>
          <p:nvPr/>
        </p:nvSpPr>
        <p:spPr>
          <a:xfrm>
            <a:off x="4720990" y="4346234"/>
            <a:ext cx="152859" cy="328468"/>
          </a:xfrm>
          <a:prstGeom prst="downArrow">
            <a:avLst>
              <a:gd fmla="val 50000" name="adj1"/>
              <a:gd fmla="val 50000" name="adj2"/>
            </a:avLst>
          </a:prstGeom>
          <a:solidFill>
            <a:schemeClr val="dk2"/>
          </a:solidFill>
          <a:ln cap="flat" cmpd="sng" w="19050">
            <a:solidFill>
              <a:srgbClr val="036949"/>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119" name="Google Shape;119;p4"/>
          <p:cNvSpPr txBox="1"/>
          <p:nvPr/>
        </p:nvSpPr>
        <p:spPr>
          <a:xfrm>
            <a:off x="3797454" y="4841911"/>
            <a:ext cx="1986093" cy="553998"/>
          </a:xfrm>
          <a:prstGeom prst="rect">
            <a:avLst/>
          </a:prstGeom>
          <a:noFill/>
          <a:ln>
            <a:noFill/>
          </a:ln>
        </p:spPr>
        <p:txBody>
          <a:bodyPr anchorCtr="0" anchor="t" bIns="0" lIns="0" spcFirstLastPara="1" rIns="0" wrap="square" tIns="0">
            <a:spAutoFit/>
          </a:bodyPr>
          <a:lstStyle/>
          <a:p>
            <a:pPr indent="0" lvl="0" marL="0" marR="0" rtl="0" algn="ctr">
              <a:lnSpc>
                <a:spcPct val="100000"/>
              </a:lnSpc>
              <a:spcBef>
                <a:spcPts val="0"/>
              </a:spcBef>
              <a:spcAft>
                <a:spcPts val="0"/>
              </a:spcAft>
              <a:buClr>
                <a:schemeClr val="dk1"/>
              </a:buClr>
              <a:buSzPts val="1400"/>
              <a:buFont typeface="Lucida Sans"/>
              <a:buNone/>
            </a:pPr>
            <a:r>
              <a:rPr b="0" i="0" lang="en-US" sz="1800" u="none" cap="none" strike="noStrike">
                <a:solidFill>
                  <a:schemeClr val="dk1"/>
                </a:solidFill>
                <a:latin typeface="Arial"/>
                <a:ea typeface="Arial"/>
                <a:cs typeface="Arial"/>
                <a:sym typeface="Arial"/>
              </a:rPr>
              <a:t>HNSCC in young patients</a:t>
            </a:r>
            <a:endParaRPr b="0" i="0" sz="1800" u="none" cap="none" strike="noStrike">
              <a:solidFill>
                <a:schemeClr val="dk1"/>
              </a:solidFill>
              <a:latin typeface="Arial"/>
              <a:ea typeface="Arial"/>
              <a:cs typeface="Arial"/>
              <a:sym typeface="Arial"/>
            </a:endParaRPr>
          </a:p>
        </p:txBody>
      </p:sp>
      <p:sp>
        <p:nvSpPr>
          <p:cNvPr id="120" name="Google Shape;120;p4"/>
          <p:cNvSpPr/>
          <p:nvPr/>
        </p:nvSpPr>
        <p:spPr>
          <a:xfrm rot="-6434641">
            <a:off x="6347495" y="3302810"/>
            <a:ext cx="307476" cy="753169"/>
          </a:xfrm>
          <a:prstGeom prst="downArrow">
            <a:avLst>
              <a:gd fmla="val 50000" name="adj1"/>
              <a:gd fmla="val 50000" name="adj2"/>
            </a:avLst>
          </a:prstGeom>
          <a:solidFill>
            <a:schemeClr val="dk2"/>
          </a:solidFill>
          <a:ln cap="flat" cmpd="sng" w="19050">
            <a:solidFill>
              <a:srgbClr val="036949"/>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121" name="Google Shape;121;p4"/>
          <p:cNvSpPr/>
          <p:nvPr/>
        </p:nvSpPr>
        <p:spPr>
          <a:xfrm rot="-4499186">
            <a:off x="6345817" y="3969649"/>
            <a:ext cx="307476" cy="753169"/>
          </a:xfrm>
          <a:prstGeom prst="downArrow">
            <a:avLst>
              <a:gd fmla="val 50000" name="adj1"/>
              <a:gd fmla="val 50000" name="adj2"/>
            </a:avLst>
          </a:prstGeom>
          <a:solidFill>
            <a:schemeClr val="dk2"/>
          </a:solidFill>
          <a:ln cap="flat" cmpd="sng" w="19050">
            <a:solidFill>
              <a:srgbClr val="036949"/>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122" name="Google Shape;122;p4"/>
          <p:cNvSpPr/>
          <p:nvPr/>
        </p:nvSpPr>
        <p:spPr>
          <a:xfrm>
            <a:off x="7214771" y="3254015"/>
            <a:ext cx="1912740" cy="433449"/>
          </a:xfrm>
          <a:prstGeom prst="roundRect">
            <a:avLst>
              <a:gd fmla="val 16667" name="adj"/>
            </a:avLst>
          </a:prstGeom>
          <a:solidFill>
            <a:srgbClr val="036949"/>
          </a:solidFill>
          <a:ln cap="flat" cmpd="sng" w="19050">
            <a:solidFill>
              <a:srgbClr val="082836"/>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lang="en-US" sz="1800">
                <a:solidFill>
                  <a:schemeClr val="lt1"/>
                </a:solidFill>
                <a:latin typeface="Arial"/>
                <a:ea typeface="Arial"/>
                <a:cs typeface="Arial"/>
                <a:sym typeface="Arial"/>
              </a:rPr>
              <a:t>Prevention</a:t>
            </a:r>
            <a:endParaRPr b="1" sz="1800">
              <a:solidFill>
                <a:schemeClr val="lt1"/>
              </a:solidFill>
              <a:latin typeface="Arial"/>
              <a:ea typeface="Arial"/>
              <a:cs typeface="Arial"/>
              <a:sym typeface="Arial"/>
            </a:endParaRPr>
          </a:p>
        </p:txBody>
      </p:sp>
      <p:sp>
        <p:nvSpPr>
          <p:cNvPr id="123" name="Google Shape;123;p4"/>
          <p:cNvSpPr/>
          <p:nvPr/>
        </p:nvSpPr>
        <p:spPr>
          <a:xfrm>
            <a:off x="7214770" y="4270000"/>
            <a:ext cx="1912740" cy="433448"/>
          </a:xfrm>
          <a:prstGeom prst="roundRect">
            <a:avLst>
              <a:gd fmla="val 16667" name="adj"/>
            </a:avLst>
          </a:prstGeom>
          <a:solidFill>
            <a:srgbClr val="036949"/>
          </a:solidFill>
          <a:ln cap="flat" cmpd="sng" w="19050">
            <a:solidFill>
              <a:srgbClr val="082836"/>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lang="en-US" sz="1800">
                <a:solidFill>
                  <a:schemeClr val="lt1"/>
                </a:solidFill>
                <a:latin typeface="Arial"/>
                <a:ea typeface="Arial"/>
                <a:cs typeface="Arial"/>
                <a:sym typeface="Arial"/>
              </a:rPr>
              <a:t>Treatment</a:t>
            </a:r>
            <a:endParaRPr b="1" sz="1800">
              <a:solidFill>
                <a:schemeClr val="lt1"/>
              </a:solidFill>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7" name="Shape 127"/>
        <p:cNvGrpSpPr/>
        <p:nvPr/>
      </p:nvGrpSpPr>
      <p:grpSpPr>
        <a:xfrm>
          <a:off x="0" y="0"/>
          <a:ext cx="0" cy="0"/>
          <a:chOff x="0" y="0"/>
          <a:chExt cx="0" cy="0"/>
        </a:xfrm>
      </p:grpSpPr>
      <p:sp>
        <p:nvSpPr>
          <p:cNvPr id="128" name="Google Shape;128;p5"/>
          <p:cNvSpPr txBox="1"/>
          <p:nvPr>
            <p:ph type="title"/>
          </p:nvPr>
        </p:nvSpPr>
        <p:spPr>
          <a:xfrm>
            <a:off x="4064295" y="2766218"/>
            <a:ext cx="4063409" cy="1325563"/>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dk1"/>
              </a:buClr>
              <a:buSzPts val="4400"/>
              <a:buFont typeface="Arial"/>
              <a:buNone/>
            </a:pPr>
            <a:r>
              <a:rPr b="1" lang="en-US">
                <a:latin typeface="Arial"/>
                <a:ea typeface="Arial"/>
                <a:cs typeface="Arial"/>
                <a:sym typeface="Arial"/>
              </a:rPr>
              <a:t>Objectives</a:t>
            </a:r>
            <a:endParaRPr/>
          </a:p>
        </p:txBody>
      </p:sp>
      <p:pic>
        <p:nvPicPr>
          <p:cNvPr descr="Icespensino – Plataforma ICESP de Ensino" id="129" name="Google Shape;129;p5"/>
          <p:cNvPicPr preferRelativeResize="0"/>
          <p:nvPr/>
        </p:nvPicPr>
        <p:blipFill rotWithShape="1">
          <a:blip r:embed="rId3">
            <a:alphaModFix/>
          </a:blip>
          <a:srcRect b="0" l="18647" r="61976" t="0"/>
          <a:stretch/>
        </p:blipFill>
        <p:spPr>
          <a:xfrm>
            <a:off x="204368" y="5701313"/>
            <a:ext cx="2362306" cy="1254125"/>
          </a:xfrm>
          <a:prstGeom prst="rect">
            <a:avLst/>
          </a:prstGeom>
          <a:noFill/>
          <a:ln>
            <a:noFill/>
          </a:ln>
        </p:spPr>
      </p:pic>
      <p:pic>
        <p:nvPicPr>
          <p:cNvPr descr="Icespensino – Plataforma ICESP de Ensino" id="130" name="Google Shape;130;p5"/>
          <p:cNvPicPr preferRelativeResize="0"/>
          <p:nvPr/>
        </p:nvPicPr>
        <p:blipFill rotWithShape="1">
          <a:blip r:embed="rId3">
            <a:alphaModFix/>
          </a:blip>
          <a:srcRect b="0" l="1" r="78584" t="0"/>
          <a:stretch/>
        </p:blipFill>
        <p:spPr>
          <a:xfrm>
            <a:off x="4790501" y="5661939"/>
            <a:ext cx="2610998" cy="1254125"/>
          </a:xfrm>
          <a:prstGeom prst="rect">
            <a:avLst/>
          </a:prstGeom>
          <a:noFill/>
          <a:ln>
            <a:noFill/>
          </a:ln>
        </p:spPr>
      </p:pic>
      <p:pic>
        <p:nvPicPr>
          <p:cNvPr descr="Icespensino – Plataforma ICESP de Ensino" id="131" name="Google Shape;131;p5"/>
          <p:cNvPicPr preferRelativeResize="0"/>
          <p:nvPr/>
        </p:nvPicPr>
        <p:blipFill rotWithShape="1">
          <a:blip r:embed="rId3">
            <a:alphaModFix/>
          </a:blip>
          <a:srcRect b="0" l="60160" r="20465" t="0"/>
          <a:stretch/>
        </p:blipFill>
        <p:spPr>
          <a:xfrm>
            <a:off x="9348624" y="5701312"/>
            <a:ext cx="2362306" cy="1254125"/>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5" name="Shape 135"/>
        <p:cNvGrpSpPr/>
        <p:nvPr/>
      </p:nvGrpSpPr>
      <p:grpSpPr>
        <a:xfrm>
          <a:off x="0" y="0"/>
          <a:ext cx="0" cy="0"/>
          <a:chOff x="0" y="0"/>
          <a:chExt cx="0" cy="0"/>
        </a:xfrm>
      </p:grpSpPr>
      <p:pic>
        <p:nvPicPr>
          <p:cNvPr descr="Icespensino – Plataforma ICESP de Ensino" id="136" name="Google Shape;136;p6"/>
          <p:cNvPicPr preferRelativeResize="0"/>
          <p:nvPr/>
        </p:nvPicPr>
        <p:blipFill rotWithShape="1">
          <a:blip r:embed="rId3">
            <a:alphaModFix/>
          </a:blip>
          <a:srcRect b="0" l="18647" r="61976" t="0"/>
          <a:stretch/>
        </p:blipFill>
        <p:spPr>
          <a:xfrm>
            <a:off x="204368" y="5701313"/>
            <a:ext cx="2362306" cy="1254125"/>
          </a:xfrm>
          <a:prstGeom prst="rect">
            <a:avLst/>
          </a:prstGeom>
          <a:noFill/>
          <a:ln>
            <a:noFill/>
          </a:ln>
        </p:spPr>
      </p:pic>
      <p:pic>
        <p:nvPicPr>
          <p:cNvPr descr="Icespensino – Plataforma ICESP de Ensino" id="137" name="Google Shape;137;p6"/>
          <p:cNvPicPr preferRelativeResize="0"/>
          <p:nvPr/>
        </p:nvPicPr>
        <p:blipFill rotWithShape="1">
          <a:blip r:embed="rId3">
            <a:alphaModFix/>
          </a:blip>
          <a:srcRect b="0" l="1" r="78584" t="0"/>
          <a:stretch/>
        </p:blipFill>
        <p:spPr>
          <a:xfrm>
            <a:off x="4790501" y="5661939"/>
            <a:ext cx="2610998" cy="1254125"/>
          </a:xfrm>
          <a:prstGeom prst="rect">
            <a:avLst/>
          </a:prstGeom>
          <a:noFill/>
          <a:ln>
            <a:noFill/>
          </a:ln>
        </p:spPr>
      </p:pic>
      <p:pic>
        <p:nvPicPr>
          <p:cNvPr descr="Icespensino – Plataforma ICESP de Ensino" id="138" name="Google Shape;138;p6"/>
          <p:cNvPicPr preferRelativeResize="0"/>
          <p:nvPr/>
        </p:nvPicPr>
        <p:blipFill rotWithShape="1">
          <a:blip r:embed="rId3">
            <a:alphaModFix/>
          </a:blip>
          <a:srcRect b="0" l="60160" r="20465" t="0"/>
          <a:stretch/>
        </p:blipFill>
        <p:spPr>
          <a:xfrm>
            <a:off x="9348624" y="5701312"/>
            <a:ext cx="2362306" cy="1254125"/>
          </a:xfrm>
          <a:prstGeom prst="rect">
            <a:avLst/>
          </a:prstGeom>
          <a:noFill/>
          <a:ln>
            <a:noFill/>
          </a:ln>
        </p:spPr>
      </p:pic>
      <p:sp>
        <p:nvSpPr>
          <p:cNvPr id="139" name="Google Shape;139;p6"/>
          <p:cNvSpPr txBox="1"/>
          <p:nvPr>
            <p:ph type="title"/>
          </p:nvPr>
        </p:nvSpPr>
        <p:spPr>
          <a:xfrm>
            <a:off x="384725" y="505248"/>
            <a:ext cx="8374500" cy="677108"/>
          </a:xfrm>
          <a:prstGeom prst="rect">
            <a:avLst/>
          </a:prstGeom>
          <a:noFill/>
          <a:ln>
            <a:noFill/>
          </a:ln>
        </p:spPr>
        <p:txBody>
          <a:bodyPr anchorCtr="0" anchor="t" bIns="0" lIns="0" spcFirstLastPara="1" rIns="0" wrap="square" tIns="0">
            <a:spAutoFit/>
          </a:bodyPr>
          <a:lstStyle/>
          <a:p>
            <a:pPr indent="0" lvl="0" marL="0" rtl="0" algn="l">
              <a:lnSpc>
                <a:spcPct val="100000"/>
              </a:lnSpc>
              <a:spcBef>
                <a:spcPts val="0"/>
              </a:spcBef>
              <a:spcAft>
                <a:spcPts val="0"/>
              </a:spcAft>
              <a:buClr>
                <a:schemeClr val="dk1"/>
              </a:buClr>
              <a:buSzPts val="1400"/>
              <a:buFont typeface="Arial"/>
              <a:buNone/>
            </a:pPr>
            <a:r>
              <a:rPr b="1" lang="en-US">
                <a:latin typeface="Arial"/>
                <a:ea typeface="Arial"/>
                <a:cs typeface="Arial"/>
                <a:sym typeface="Arial"/>
              </a:rPr>
              <a:t>Objectives</a:t>
            </a:r>
            <a:endParaRPr b="1">
              <a:latin typeface="Arial"/>
              <a:ea typeface="Arial"/>
              <a:cs typeface="Arial"/>
              <a:sym typeface="Arial"/>
            </a:endParaRPr>
          </a:p>
        </p:txBody>
      </p:sp>
      <p:sp>
        <p:nvSpPr>
          <p:cNvPr id="140" name="Google Shape;140;p6"/>
          <p:cNvSpPr txBox="1"/>
          <p:nvPr/>
        </p:nvSpPr>
        <p:spPr>
          <a:xfrm>
            <a:off x="384750" y="1719744"/>
            <a:ext cx="11151600" cy="1939500"/>
          </a:xfrm>
          <a:prstGeom prst="rect">
            <a:avLst/>
          </a:prstGeom>
          <a:noFill/>
          <a:ln>
            <a:noFill/>
          </a:ln>
        </p:spPr>
        <p:txBody>
          <a:bodyPr anchorCtr="0" anchor="t" bIns="0" lIns="0" spcFirstLastPara="1" rIns="0" wrap="square" tIns="0">
            <a:spAutoFit/>
          </a:bodyPr>
          <a:lstStyle/>
          <a:p>
            <a:pPr indent="-406400" lvl="0" marL="457200" marR="0" rtl="0" algn="just">
              <a:lnSpc>
                <a:spcPct val="90000"/>
              </a:lnSpc>
              <a:spcBef>
                <a:spcPts val="1000"/>
              </a:spcBef>
              <a:spcAft>
                <a:spcPts val="0"/>
              </a:spcAft>
              <a:buClr>
                <a:schemeClr val="dk1"/>
              </a:buClr>
              <a:buSzPts val="2800"/>
              <a:buChar char="●"/>
            </a:pPr>
            <a:r>
              <a:rPr lang="en-US" sz="2800">
                <a:solidFill>
                  <a:schemeClr val="dk1"/>
                </a:solidFill>
                <a:latin typeface="Arial"/>
                <a:ea typeface="Arial"/>
                <a:cs typeface="Arial"/>
                <a:sym typeface="Arial"/>
              </a:rPr>
              <a:t>Evaluate the </a:t>
            </a:r>
            <a:r>
              <a:rPr b="1" lang="en-US" sz="2800">
                <a:solidFill>
                  <a:schemeClr val="dk1"/>
                </a:solidFill>
              </a:rPr>
              <a:t>epidemiological </a:t>
            </a:r>
            <a:r>
              <a:rPr lang="en-US" sz="2800">
                <a:solidFill>
                  <a:schemeClr val="dk1"/>
                </a:solidFill>
                <a:latin typeface="Arial"/>
                <a:ea typeface="Arial"/>
                <a:cs typeface="Arial"/>
                <a:sym typeface="Arial"/>
              </a:rPr>
              <a:t>and </a:t>
            </a:r>
            <a:r>
              <a:rPr b="1" lang="en-US" sz="2800">
                <a:solidFill>
                  <a:schemeClr val="dk1"/>
                </a:solidFill>
              </a:rPr>
              <a:t>anatomopathological characteristics</a:t>
            </a:r>
            <a:r>
              <a:rPr lang="en-US" sz="2800">
                <a:solidFill>
                  <a:schemeClr val="dk1"/>
                </a:solidFill>
                <a:latin typeface="Arial"/>
                <a:ea typeface="Arial"/>
                <a:cs typeface="Arial"/>
                <a:sym typeface="Arial"/>
              </a:rPr>
              <a:t> and </a:t>
            </a:r>
            <a:r>
              <a:rPr b="1" lang="en-US" sz="2800">
                <a:solidFill>
                  <a:schemeClr val="dk1"/>
                </a:solidFill>
              </a:rPr>
              <a:t>outcomes </a:t>
            </a:r>
            <a:r>
              <a:rPr lang="en-US" sz="2800">
                <a:solidFill>
                  <a:schemeClr val="dk1"/>
                </a:solidFill>
                <a:latin typeface="Arial"/>
                <a:ea typeface="Arial"/>
                <a:cs typeface="Arial"/>
                <a:sym typeface="Arial"/>
              </a:rPr>
              <a:t>of </a:t>
            </a:r>
            <a:r>
              <a:rPr b="1" lang="en-US" sz="2800">
                <a:solidFill>
                  <a:schemeClr val="dk1"/>
                </a:solidFill>
              </a:rPr>
              <a:t>young patients</a:t>
            </a:r>
            <a:r>
              <a:rPr lang="en-US" sz="2800">
                <a:solidFill>
                  <a:schemeClr val="dk1"/>
                </a:solidFill>
                <a:latin typeface="Arial"/>
                <a:ea typeface="Arial"/>
                <a:cs typeface="Arial"/>
                <a:sym typeface="Arial"/>
              </a:rPr>
              <a:t> (under 40 years old) diagnosed with primary head and neck squamous cell carcinoma (HNSCC) treated at an oncology reference hospital in the state of São Paulo</a:t>
            </a:r>
            <a:endParaRPr sz="2800">
              <a:solidFill>
                <a:schemeClr val="dk1"/>
              </a:solidFill>
              <a:latin typeface="Arial"/>
              <a:ea typeface="Arial"/>
              <a:cs typeface="Arial"/>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4" name="Shape 144"/>
        <p:cNvGrpSpPr/>
        <p:nvPr/>
      </p:nvGrpSpPr>
      <p:grpSpPr>
        <a:xfrm>
          <a:off x="0" y="0"/>
          <a:ext cx="0" cy="0"/>
          <a:chOff x="0" y="0"/>
          <a:chExt cx="0" cy="0"/>
        </a:xfrm>
      </p:grpSpPr>
      <p:sp>
        <p:nvSpPr>
          <p:cNvPr id="145" name="Google Shape;145;p7"/>
          <p:cNvSpPr txBox="1"/>
          <p:nvPr>
            <p:ph type="title"/>
          </p:nvPr>
        </p:nvSpPr>
        <p:spPr>
          <a:xfrm>
            <a:off x="4064295" y="2766218"/>
            <a:ext cx="4063409" cy="1325563"/>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dk1"/>
              </a:buClr>
              <a:buSzPts val="4400"/>
              <a:buFont typeface="Arial"/>
              <a:buNone/>
            </a:pPr>
            <a:r>
              <a:rPr b="1" lang="en-US">
                <a:latin typeface="Arial"/>
                <a:ea typeface="Arial"/>
                <a:cs typeface="Arial"/>
                <a:sym typeface="Arial"/>
              </a:rPr>
              <a:t>Methods</a:t>
            </a:r>
            <a:endParaRPr/>
          </a:p>
        </p:txBody>
      </p:sp>
      <p:pic>
        <p:nvPicPr>
          <p:cNvPr descr="Icespensino – Plataforma ICESP de Ensino" id="146" name="Google Shape;146;p7"/>
          <p:cNvPicPr preferRelativeResize="0"/>
          <p:nvPr/>
        </p:nvPicPr>
        <p:blipFill rotWithShape="1">
          <a:blip r:embed="rId3">
            <a:alphaModFix/>
          </a:blip>
          <a:srcRect b="0" l="18647" r="61976" t="0"/>
          <a:stretch/>
        </p:blipFill>
        <p:spPr>
          <a:xfrm>
            <a:off x="204368" y="5701313"/>
            <a:ext cx="2362306" cy="1254125"/>
          </a:xfrm>
          <a:prstGeom prst="rect">
            <a:avLst/>
          </a:prstGeom>
          <a:noFill/>
          <a:ln>
            <a:noFill/>
          </a:ln>
        </p:spPr>
      </p:pic>
      <p:pic>
        <p:nvPicPr>
          <p:cNvPr descr="Icespensino – Plataforma ICESP de Ensino" id="147" name="Google Shape;147;p7"/>
          <p:cNvPicPr preferRelativeResize="0"/>
          <p:nvPr/>
        </p:nvPicPr>
        <p:blipFill rotWithShape="1">
          <a:blip r:embed="rId3">
            <a:alphaModFix/>
          </a:blip>
          <a:srcRect b="0" l="1" r="78584" t="0"/>
          <a:stretch/>
        </p:blipFill>
        <p:spPr>
          <a:xfrm>
            <a:off x="4790501" y="5661939"/>
            <a:ext cx="2610998" cy="1254125"/>
          </a:xfrm>
          <a:prstGeom prst="rect">
            <a:avLst/>
          </a:prstGeom>
          <a:noFill/>
          <a:ln>
            <a:noFill/>
          </a:ln>
        </p:spPr>
      </p:pic>
      <p:pic>
        <p:nvPicPr>
          <p:cNvPr descr="Icespensino – Plataforma ICESP de Ensino" id="148" name="Google Shape;148;p7"/>
          <p:cNvPicPr preferRelativeResize="0"/>
          <p:nvPr/>
        </p:nvPicPr>
        <p:blipFill rotWithShape="1">
          <a:blip r:embed="rId3">
            <a:alphaModFix/>
          </a:blip>
          <a:srcRect b="0" l="60160" r="20465" t="0"/>
          <a:stretch/>
        </p:blipFill>
        <p:spPr>
          <a:xfrm>
            <a:off x="9348624" y="5701312"/>
            <a:ext cx="2362306" cy="1254125"/>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2" name="Shape 152"/>
        <p:cNvGrpSpPr/>
        <p:nvPr/>
      </p:nvGrpSpPr>
      <p:grpSpPr>
        <a:xfrm>
          <a:off x="0" y="0"/>
          <a:ext cx="0" cy="0"/>
          <a:chOff x="0" y="0"/>
          <a:chExt cx="0" cy="0"/>
        </a:xfrm>
      </p:grpSpPr>
      <p:sp>
        <p:nvSpPr>
          <p:cNvPr id="153" name="Google Shape;153;p8"/>
          <p:cNvSpPr txBox="1"/>
          <p:nvPr/>
        </p:nvSpPr>
        <p:spPr>
          <a:xfrm>
            <a:off x="384750" y="1719744"/>
            <a:ext cx="11151600" cy="1846200"/>
          </a:xfrm>
          <a:prstGeom prst="rect">
            <a:avLst/>
          </a:prstGeom>
          <a:noFill/>
          <a:ln>
            <a:noFill/>
          </a:ln>
        </p:spPr>
        <p:txBody>
          <a:bodyPr anchorCtr="0" anchor="t" bIns="0" lIns="0" spcFirstLastPara="1" rIns="0" wrap="square" tIns="0">
            <a:spAutoFit/>
          </a:bodyPr>
          <a:lstStyle/>
          <a:p>
            <a:pPr indent="0" lvl="0" marL="0" marR="0" rtl="0" algn="just">
              <a:lnSpc>
                <a:spcPct val="90000"/>
              </a:lnSpc>
              <a:spcBef>
                <a:spcPts val="1000"/>
              </a:spcBef>
              <a:spcAft>
                <a:spcPts val="0"/>
              </a:spcAft>
              <a:buNone/>
            </a:pPr>
            <a:r>
              <a:rPr lang="en-US" sz="2800">
                <a:solidFill>
                  <a:schemeClr val="dk1"/>
                </a:solidFill>
              </a:rPr>
              <a:t>Partial retrospective review</a:t>
            </a:r>
            <a:endParaRPr sz="2800">
              <a:solidFill>
                <a:schemeClr val="dk1"/>
              </a:solidFill>
            </a:endParaRPr>
          </a:p>
          <a:p>
            <a:pPr indent="-381000" lvl="0" marL="457200" marR="0" rtl="0" algn="just">
              <a:lnSpc>
                <a:spcPct val="90000"/>
              </a:lnSpc>
              <a:spcBef>
                <a:spcPts val="1000"/>
              </a:spcBef>
              <a:spcAft>
                <a:spcPts val="0"/>
              </a:spcAft>
              <a:buClr>
                <a:schemeClr val="dk1"/>
              </a:buClr>
              <a:buSzPts val="2400"/>
              <a:buChar char="●"/>
            </a:pPr>
            <a:r>
              <a:rPr lang="en-US" sz="2400">
                <a:solidFill>
                  <a:schemeClr val="dk1"/>
                </a:solidFill>
              </a:rPr>
              <a:t>Histologically confirmed cases of HNSCC</a:t>
            </a:r>
            <a:endParaRPr sz="2400">
              <a:solidFill>
                <a:schemeClr val="dk1"/>
              </a:solidFill>
            </a:endParaRPr>
          </a:p>
          <a:p>
            <a:pPr indent="-381000" lvl="1" marL="914400" marR="0" rtl="0" algn="just">
              <a:lnSpc>
                <a:spcPct val="90000"/>
              </a:lnSpc>
              <a:spcBef>
                <a:spcPts val="0"/>
              </a:spcBef>
              <a:spcAft>
                <a:spcPts val="0"/>
              </a:spcAft>
              <a:buClr>
                <a:schemeClr val="dk1"/>
              </a:buClr>
              <a:buSzPts val="2400"/>
              <a:buChar char="○"/>
            </a:pPr>
            <a:r>
              <a:rPr lang="en-US" sz="2400">
                <a:solidFill>
                  <a:schemeClr val="dk1"/>
                </a:solidFill>
              </a:rPr>
              <a:t>Patients up to 40 years of age</a:t>
            </a:r>
            <a:endParaRPr sz="2400">
              <a:solidFill>
                <a:schemeClr val="dk1"/>
              </a:solidFill>
            </a:endParaRPr>
          </a:p>
          <a:p>
            <a:pPr indent="-381000" lvl="2" marL="1371600" marR="0" rtl="0" algn="just">
              <a:lnSpc>
                <a:spcPct val="90000"/>
              </a:lnSpc>
              <a:spcBef>
                <a:spcPts val="0"/>
              </a:spcBef>
              <a:spcAft>
                <a:spcPts val="0"/>
              </a:spcAft>
              <a:buClr>
                <a:schemeClr val="dk1"/>
              </a:buClr>
              <a:buSzPts val="2400"/>
              <a:buChar char="■"/>
            </a:pPr>
            <a:r>
              <a:rPr lang="en-US" sz="2400">
                <a:solidFill>
                  <a:schemeClr val="dk1"/>
                </a:solidFill>
              </a:rPr>
              <a:t>January 1, 2007 to February 1, 2024 (18 years)</a:t>
            </a:r>
            <a:endParaRPr sz="2400">
              <a:solidFill>
                <a:schemeClr val="dk1"/>
              </a:solidFill>
            </a:endParaRPr>
          </a:p>
          <a:p>
            <a:pPr indent="-381000" lvl="3" marL="1828800" marR="0" rtl="0" algn="just">
              <a:lnSpc>
                <a:spcPct val="90000"/>
              </a:lnSpc>
              <a:spcBef>
                <a:spcPts val="0"/>
              </a:spcBef>
              <a:spcAft>
                <a:spcPts val="0"/>
              </a:spcAft>
              <a:buClr>
                <a:schemeClr val="dk1"/>
              </a:buClr>
              <a:buSzPts val="2400"/>
              <a:buChar char="●"/>
            </a:pPr>
            <a:r>
              <a:rPr lang="en-US" sz="2400">
                <a:solidFill>
                  <a:schemeClr val="dk1"/>
                </a:solidFill>
              </a:rPr>
              <a:t>Clinical and anatomopathological data</a:t>
            </a:r>
            <a:endParaRPr sz="2400">
              <a:solidFill>
                <a:schemeClr val="dk1"/>
              </a:solidFill>
            </a:endParaRPr>
          </a:p>
        </p:txBody>
      </p:sp>
      <p:pic>
        <p:nvPicPr>
          <p:cNvPr descr="Icespensino – Plataforma ICESP de Ensino" id="154" name="Google Shape;154;p8"/>
          <p:cNvPicPr preferRelativeResize="0"/>
          <p:nvPr/>
        </p:nvPicPr>
        <p:blipFill rotWithShape="1">
          <a:blip r:embed="rId3">
            <a:alphaModFix/>
          </a:blip>
          <a:srcRect b="0" l="18647" r="61976" t="0"/>
          <a:stretch/>
        </p:blipFill>
        <p:spPr>
          <a:xfrm>
            <a:off x="204368" y="5701313"/>
            <a:ext cx="2362306" cy="1254125"/>
          </a:xfrm>
          <a:prstGeom prst="rect">
            <a:avLst/>
          </a:prstGeom>
          <a:noFill/>
          <a:ln>
            <a:noFill/>
          </a:ln>
        </p:spPr>
      </p:pic>
      <p:pic>
        <p:nvPicPr>
          <p:cNvPr descr="Icespensino – Plataforma ICESP de Ensino" id="155" name="Google Shape;155;p8"/>
          <p:cNvPicPr preferRelativeResize="0"/>
          <p:nvPr/>
        </p:nvPicPr>
        <p:blipFill rotWithShape="1">
          <a:blip r:embed="rId3">
            <a:alphaModFix/>
          </a:blip>
          <a:srcRect b="0" l="1" r="78584" t="0"/>
          <a:stretch/>
        </p:blipFill>
        <p:spPr>
          <a:xfrm>
            <a:off x="4790501" y="5661939"/>
            <a:ext cx="2610998" cy="1254125"/>
          </a:xfrm>
          <a:prstGeom prst="rect">
            <a:avLst/>
          </a:prstGeom>
          <a:noFill/>
          <a:ln>
            <a:noFill/>
          </a:ln>
        </p:spPr>
      </p:pic>
      <p:pic>
        <p:nvPicPr>
          <p:cNvPr descr="Icespensino – Plataforma ICESP de Ensino" id="156" name="Google Shape;156;p8"/>
          <p:cNvPicPr preferRelativeResize="0"/>
          <p:nvPr/>
        </p:nvPicPr>
        <p:blipFill rotWithShape="1">
          <a:blip r:embed="rId3">
            <a:alphaModFix/>
          </a:blip>
          <a:srcRect b="0" l="60160" r="20465" t="0"/>
          <a:stretch/>
        </p:blipFill>
        <p:spPr>
          <a:xfrm>
            <a:off x="9348624" y="5701312"/>
            <a:ext cx="2362306" cy="1254125"/>
          </a:xfrm>
          <a:prstGeom prst="rect">
            <a:avLst/>
          </a:prstGeom>
          <a:noFill/>
          <a:ln>
            <a:noFill/>
          </a:ln>
        </p:spPr>
      </p:pic>
      <p:sp>
        <p:nvSpPr>
          <p:cNvPr id="157" name="Google Shape;157;p8"/>
          <p:cNvSpPr txBox="1"/>
          <p:nvPr>
            <p:ph type="title"/>
          </p:nvPr>
        </p:nvSpPr>
        <p:spPr>
          <a:xfrm>
            <a:off x="384725" y="505248"/>
            <a:ext cx="8374500" cy="677400"/>
          </a:xfrm>
          <a:prstGeom prst="rect">
            <a:avLst/>
          </a:prstGeom>
          <a:noFill/>
          <a:ln>
            <a:noFill/>
          </a:ln>
        </p:spPr>
        <p:txBody>
          <a:bodyPr anchorCtr="0" anchor="t" bIns="0" lIns="0" spcFirstLastPara="1" rIns="0" wrap="square" tIns="0">
            <a:spAutoFit/>
          </a:bodyPr>
          <a:lstStyle/>
          <a:p>
            <a:pPr indent="0" lvl="0" marL="0" rtl="0" algn="l">
              <a:lnSpc>
                <a:spcPct val="100000"/>
              </a:lnSpc>
              <a:spcBef>
                <a:spcPts val="0"/>
              </a:spcBef>
              <a:spcAft>
                <a:spcPts val="0"/>
              </a:spcAft>
              <a:buNone/>
            </a:pPr>
            <a:r>
              <a:rPr b="1" lang="en-US">
                <a:latin typeface="Arial"/>
                <a:ea typeface="Arial"/>
                <a:cs typeface="Arial"/>
                <a:sym typeface="Arial"/>
              </a:rPr>
              <a:t>Methods</a:t>
            </a:r>
            <a:endParaRPr b="1">
              <a:latin typeface="Arial"/>
              <a:ea typeface="Arial"/>
              <a:cs typeface="Arial"/>
              <a:sym typeface="Arial"/>
            </a:endParaRPr>
          </a:p>
        </p:txBody>
      </p:sp>
      <p:sp>
        <p:nvSpPr>
          <p:cNvPr id="158" name="Google Shape;158;p8"/>
          <p:cNvSpPr/>
          <p:nvPr/>
        </p:nvSpPr>
        <p:spPr>
          <a:xfrm>
            <a:off x="1529788" y="4099348"/>
            <a:ext cx="2006601" cy="384900"/>
          </a:xfrm>
          <a:prstGeom prst="roundRect">
            <a:avLst>
              <a:gd fmla="val 16667" name="adj"/>
            </a:avLst>
          </a:prstGeom>
          <a:solidFill>
            <a:srgbClr val="036949"/>
          </a:solidFill>
          <a:ln cap="flat" cmpd="sng" w="19050">
            <a:solidFill>
              <a:srgbClr val="082836"/>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lang="en-US" sz="1800">
                <a:solidFill>
                  <a:schemeClr val="lt1"/>
                </a:solidFill>
                <a:latin typeface="Arial"/>
                <a:ea typeface="Arial"/>
                <a:cs typeface="Arial"/>
                <a:sym typeface="Arial"/>
              </a:rPr>
              <a:t>Age</a:t>
            </a:r>
            <a:endParaRPr b="1" sz="1800">
              <a:solidFill>
                <a:schemeClr val="lt1"/>
              </a:solidFill>
              <a:latin typeface="Arial"/>
              <a:ea typeface="Arial"/>
              <a:cs typeface="Arial"/>
              <a:sym typeface="Arial"/>
            </a:endParaRPr>
          </a:p>
        </p:txBody>
      </p:sp>
      <p:sp>
        <p:nvSpPr>
          <p:cNvPr id="159" name="Google Shape;159;p8"/>
          <p:cNvSpPr/>
          <p:nvPr/>
        </p:nvSpPr>
        <p:spPr>
          <a:xfrm>
            <a:off x="1543674" y="4687879"/>
            <a:ext cx="2006601" cy="384900"/>
          </a:xfrm>
          <a:prstGeom prst="roundRect">
            <a:avLst>
              <a:gd fmla="val 16667" name="adj"/>
            </a:avLst>
          </a:prstGeom>
          <a:solidFill>
            <a:srgbClr val="036949"/>
          </a:solidFill>
          <a:ln cap="flat" cmpd="sng" w="19050">
            <a:solidFill>
              <a:srgbClr val="082836"/>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lang="en-US" sz="1800">
                <a:solidFill>
                  <a:schemeClr val="lt1"/>
                </a:solidFill>
                <a:latin typeface="Arial"/>
                <a:ea typeface="Arial"/>
                <a:cs typeface="Arial"/>
                <a:sym typeface="Arial"/>
              </a:rPr>
              <a:t>Sex</a:t>
            </a:r>
            <a:endParaRPr b="1" sz="1800">
              <a:solidFill>
                <a:schemeClr val="lt1"/>
              </a:solidFill>
              <a:latin typeface="Arial"/>
              <a:ea typeface="Arial"/>
              <a:cs typeface="Arial"/>
              <a:sym typeface="Arial"/>
            </a:endParaRPr>
          </a:p>
        </p:txBody>
      </p:sp>
      <p:sp>
        <p:nvSpPr>
          <p:cNvPr id="160" name="Google Shape;160;p8"/>
          <p:cNvSpPr/>
          <p:nvPr/>
        </p:nvSpPr>
        <p:spPr>
          <a:xfrm>
            <a:off x="3884199" y="4099348"/>
            <a:ext cx="2006601" cy="384900"/>
          </a:xfrm>
          <a:prstGeom prst="roundRect">
            <a:avLst>
              <a:gd fmla="val 16667" name="adj"/>
            </a:avLst>
          </a:prstGeom>
          <a:solidFill>
            <a:srgbClr val="036949"/>
          </a:solidFill>
          <a:ln cap="flat" cmpd="sng" w="19050">
            <a:solidFill>
              <a:srgbClr val="082836"/>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lang="en-US" sz="1800">
                <a:solidFill>
                  <a:schemeClr val="lt1"/>
                </a:solidFill>
                <a:latin typeface="Arial"/>
                <a:ea typeface="Arial"/>
                <a:cs typeface="Arial"/>
                <a:sym typeface="Arial"/>
              </a:rPr>
              <a:t>Type of material</a:t>
            </a:r>
            <a:endParaRPr b="1" sz="1800">
              <a:solidFill>
                <a:schemeClr val="lt1"/>
              </a:solidFill>
              <a:latin typeface="Arial"/>
              <a:ea typeface="Arial"/>
              <a:cs typeface="Arial"/>
              <a:sym typeface="Arial"/>
            </a:endParaRPr>
          </a:p>
        </p:txBody>
      </p:sp>
      <p:sp>
        <p:nvSpPr>
          <p:cNvPr id="161" name="Google Shape;161;p8"/>
          <p:cNvSpPr/>
          <p:nvPr/>
        </p:nvSpPr>
        <p:spPr>
          <a:xfrm>
            <a:off x="3884199" y="4715310"/>
            <a:ext cx="2006601" cy="635715"/>
          </a:xfrm>
          <a:prstGeom prst="roundRect">
            <a:avLst>
              <a:gd fmla="val 16667" name="adj"/>
            </a:avLst>
          </a:prstGeom>
          <a:solidFill>
            <a:srgbClr val="036949"/>
          </a:solidFill>
          <a:ln cap="flat" cmpd="sng" w="19050">
            <a:solidFill>
              <a:srgbClr val="082836"/>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lang="en-US" sz="1800">
                <a:solidFill>
                  <a:schemeClr val="lt1"/>
                </a:solidFill>
                <a:latin typeface="Arial"/>
                <a:ea typeface="Arial"/>
                <a:cs typeface="Arial"/>
                <a:sym typeface="Arial"/>
              </a:rPr>
              <a:t>Histological subtype</a:t>
            </a:r>
            <a:endParaRPr b="1" sz="1800">
              <a:solidFill>
                <a:schemeClr val="lt1"/>
              </a:solidFill>
              <a:latin typeface="Arial"/>
              <a:ea typeface="Arial"/>
              <a:cs typeface="Arial"/>
              <a:sym typeface="Arial"/>
            </a:endParaRPr>
          </a:p>
        </p:txBody>
      </p:sp>
      <p:sp>
        <p:nvSpPr>
          <p:cNvPr id="162" name="Google Shape;162;p8"/>
          <p:cNvSpPr/>
          <p:nvPr/>
        </p:nvSpPr>
        <p:spPr>
          <a:xfrm>
            <a:off x="6105853" y="4716196"/>
            <a:ext cx="1819658" cy="634829"/>
          </a:xfrm>
          <a:prstGeom prst="roundRect">
            <a:avLst>
              <a:gd fmla="val 16667" name="adj"/>
            </a:avLst>
          </a:prstGeom>
          <a:solidFill>
            <a:srgbClr val="036949"/>
          </a:solidFill>
          <a:ln cap="flat" cmpd="sng" w="19050">
            <a:solidFill>
              <a:srgbClr val="082836"/>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lang="en-US" sz="1800">
                <a:solidFill>
                  <a:schemeClr val="lt1"/>
                </a:solidFill>
                <a:latin typeface="Arial"/>
                <a:ea typeface="Arial"/>
                <a:cs typeface="Arial"/>
                <a:sym typeface="Arial"/>
              </a:rPr>
              <a:t>Histological grade</a:t>
            </a:r>
            <a:endParaRPr b="1" sz="1800">
              <a:solidFill>
                <a:schemeClr val="lt1"/>
              </a:solidFill>
              <a:latin typeface="Arial"/>
              <a:ea typeface="Arial"/>
              <a:cs typeface="Arial"/>
              <a:sym typeface="Arial"/>
            </a:endParaRPr>
          </a:p>
        </p:txBody>
      </p:sp>
      <p:sp>
        <p:nvSpPr>
          <p:cNvPr id="163" name="Google Shape;163;p8"/>
          <p:cNvSpPr/>
          <p:nvPr/>
        </p:nvSpPr>
        <p:spPr>
          <a:xfrm>
            <a:off x="6105853" y="4095848"/>
            <a:ext cx="1819658" cy="384900"/>
          </a:xfrm>
          <a:prstGeom prst="roundRect">
            <a:avLst>
              <a:gd fmla="val 16667" name="adj"/>
            </a:avLst>
          </a:prstGeom>
          <a:solidFill>
            <a:srgbClr val="036949"/>
          </a:solidFill>
          <a:ln cap="flat" cmpd="sng" w="19050">
            <a:solidFill>
              <a:srgbClr val="082836"/>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lang="en-US" sz="1800">
                <a:solidFill>
                  <a:schemeClr val="lt1"/>
                </a:solidFill>
                <a:latin typeface="Arial"/>
                <a:ea typeface="Arial"/>
                <a:cs typeface="Arial"/>
                <a:sym typeface="Arial"/>
              </a:rPr>
              <a:t>Tumor site</a:t>
            </a:r>
            <a:endParaRPr b="1" sz="1800">
              <a:solidFill>
                <a:schemeClr val="lt1"/>
              </a:solidFill>
              <a:latin typeface="Arial"/>
              <a:ea typeface="Arial"/>
              <a:cs typeface="Arial"/>
              <a:sym typeface="Arial"/>
            </a:endParaRPr>
          </a:p>
        </p:txBody>
      </p:sp>
      <p:sp>
        <p:nvSpPr>
          <p:cNvPr id="164" name="Google Shape;164;p8"/>
          <p:cNvSpPr/>
          <p:nvPr/>
        </p:nvSpPr>
        <p:spPr>
          <a:xfrm>
            <a:off x="8140564" y="4093399"/>
            <a:ext cx="1842009" cy="384900"/>
          </a:xfrm>
          <a:prstGeom prst="roundRect">
            <a:avLst>
              <a:gd fmla="val 16667" name="adj"/>
            </a:avLst>
          </a:prstGeom>
          <a:solidFill>
            <a:srgbClr val="036949"/>
          </a:solidFill>
          <a:ln cap="flat" cmpd="sng" w="19050">
            <a:solidFill>
              <a:srgbClr val="082836"/>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lang="en-US" sz="1800">
                <a:solidFill>
                  <a:schemeClr val="lt1"/>
                </a:solidFill>
                <a:latin typeface="Arial"/>
                <a:ea typeface="Arial"/>
                <a:cs typeface="Arial"/>
                <a:sym typeface="Arial"/>
              </a:rPr>
              <a:t>p16 status</a:t>
            </a:r>
            <a:endParaRPr b="1" sz="1800">
              <a:solidFill>
                <a:schemeClr val="lt1"/>
              </a:solidFill>
              <a:latin typeface="Arial"/>
              <a:ea typeface="Arial"/>
              <a:cs typeface="Arial"/>
              <a:sym typeface="Arial"/>
            </a:endParaRPr>
          </a:p>
        </p:txBody>
      </p:sp>
      <p:sp>
        <p:nvSpPr>
          <p:cNvPr id="165" name="Google Shape;165;p8"/>
          <p:cNvSpPr/>
          <p:nvPr/>
        </p:nvSpPr>
        <p:spPr>
          <a:xfrm>
            <a:off x="8140564" y="4715310"/>
            <a:ext cx="1842009" cy="384900"/>
          </a:xfrm>
          <a:prstGeom prst="roundRect">
            <a:avLst>
              <a:gd fmla="val 16667" name="adj"/>
            </a:avLst>
          </a:prstGeom>
          <a:solidFill>
            <a:srgbClr val="036949"/>
          </a:solidFill>
          <a:ln cap="flat" cmpd="sng" w="19050">
            <a:solidFill>
              <a:srgbClr val="082836"/>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lang="en-US" sz="1800">
                <a:solidFill>
                  <a:schemeClr val="lt1"/>
                </a:solidFill>
                <a:latin typeface="Arial"/>
                <a:ea typeface="Arial"/>
                <a:cs typeface="Arial"/>
                <a:sym typeface="Arial"/>
              </a:rPr>
              <a:t>Survival</a:t>
            </a:r>
            <a:endParaRPr b="1" sz="1800">
              <a:solidFill>
                <a:schemeClr val="lt1"/>
              </a:solidFill>
              <a:latin typeface="Arial"/>
              <a:ea typeface="Arial"/>
              <a:cs typeface="Arial"/>
              <a:sym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9" name="Shape 169"/>
        <p:cNvGrpSpPr/>
        <p:nvPr/>
      </p:nvGrpSpPr>
      <p:grpSpPr>
        <a:xfrm>
          <a:off x="0" y="0"/>
          <a:ext cx="0" cy="0"/>
          <a:chOff x="0" y="0"/>
          <a:chExt cx="0" cy="0"/>
        </a:xfrm>
      </p:grpSpPr>
      <p:pic>
        <p:nvPicPr>
          <p:cNvPr descr="Icespensino – Plataforma ICESP de Ensino" id="170" name="Google Shape;170;p9"/>
          <p:cNvPicPr preferRelativeResize="0"/>
          <p:nvPr/>
        </p:nvPicPr>
        <p:blipFill rotWithShape="1">
          <a:blip r:embed="rId3">
            <a:alphaModFix/>
          </a:blip>
          <a:srcRect b="0" l="18647" r="61976" t="0"/>
          <a:stretch/>
        </p:blipFill>
        <p:spPr>
          <a:xfrm>
            <a:off x="204368" y="5701313"/>
            <a:ext cx="2362306" cy="1254125"/>
          </a:xfrm>
          <a:prstGeom prst="rect">
            <a:avLst/>
          </a:prstGeom>
          <a:noFill/>
          <a:ln>
            <a:noFill/>
          </a:ln>
        </p:spPr>
      </p:pic>
      <p:pic>
        <p:nvPicPr>
          <p:cNvPr descr="Icespensino – Plataforma ICESP de Ensino" id="171" name="Google Shape;171;p9"/>
          <p:cNvPicPr preferRelativeResize="0"/>
          <p:nvPr/>
        </p:nvPicPr>
        <p:blipFill rotWithShape="1">
          <a:blip r:embed="rId3">
            <a:alphaModFix/>
          </a:blip>
          <a:srcRect b="0" l="1" r="78584" t="0"/>
          <a:stretch/>
        </p:blipFill>
        <p:spPr>
          <a:xfrm>
            <a:off x="4790501" y="5661939"/>
            <a:ext cx="2610998" cy="1254125"/>
          </a:xfrm>
          <a:prstGeom prst="rect">
            <a:avLst/>
          </a:prstGeom>
          <a:noFill/>
          <a:ln>
            <a:noFill/>
          </a:ln>
        </p:spPr>
      </p:pic>
      <p:pic>
        <p:nvPicPr>
          <p:cNvPr descr="Icespensino – Plataforma ICESP de Ensino" id="172" name="Google Shape;172;p9"/>
          <p:cNvPicPr preferRelativeResize="0"/>
          <p:nvPr/>
        </p:nvPicPr>
        <p:blipFill rotWithShape="1">
          <a:blip r:embed="rId3">
            <a:alphaModFix/>
          </a:blip>
          <a:srcRect b="0" l="60160" r="20465" t="0"/>
          <a:stretch/>
        </p:blipFill>
        <p:spPr>
          <a:xfrm>
            <a:off x="9348624" y="5701312"/>
            <a:ext cx="2362306" cy="1254125"/>
          </a:xfrm>
          <a:prstGeom prst="rect">
            <a:avLst/>
          </a:prstGeom>
          <a:noFill/>
          <a:ln>
            <a:noFill/>
          </a:ln>
        </p:spPr>
      </p:pic>
      <p:sp>
        <p:nvSpPr>
          <p:cNvPr id="173" name="Google Shape;173;p9"/>
          <p:cNvSpPr txBox="1"/>
          <p:nvPr>
            <p:ph type="title"/>
          </p:nvPr>
        </p:nvSpPr>
        <p:spPr>
          <a:xfrm>
            <a:off x="384725" y="505248"/>
            <a:ext cx="8374500" cy="677108"/>
          </a:xfrm>
          <a:prstGeom prst="rect">
            <a:avLst/>
          </a:prstGeom>
          <a:noFill/>
          <a:ln>
            <a:noFill/>
          </a:ln>
        </p:spPr>
        <p:txBody>
          <a:bodyPr anchorCtr="0" anchor="t" bIns="0" lIns="0" spcFirstLastPara="1" rIns="0" wrap="square" tIns="0">
            <a:spAutoFit/>
          </a:bodyPr>
          <a:lstStyle/>
          <a:p>
            <a:pPr indent="0" lvl="0" marL="0" rtl="0" algn="l">
              <a:lnSpc>
                <a:spcPct val="100000"/>
              </a:lnSpc>
              <a:spcBef>
                <a:spcPts val="0"/>
              </a:spcBef>
              <a:spcAft>
                <a:spcPts val="0"/>
              </a:spcAft>
              <a:buClr>
                <a:schemeClr val="dk1"/>
              </a:buClr>
              <a:buSzPts val="1400"/>
              <a:buFont typeface="Arial"/>
              <a:buNone/>
            </a:pPr>
            <a:r>
              <a:rPr b="1" lang="en-US">
                <a:latin typeface="Arial"/>
                <a:ea typeface="Arial"/>
                <a:cs typeface="Arial"/>
                <a:sym typeface="Arial"/>
              </a:rPr>
              <a:t>Methods</a:t>
            </a:r>
            <a:endParaRPr b="1">
              <a:latin typeface="Arial"/>
              <a:ea typeface="Arial"/>
              <a:cs typeface="Arial"/>
              <a:sym typeface="Arial"/>
            </a:endParaRPr>
          </a:p>
        </p:txBody>
      </p:sp>
      <p:sp>
        <p:nvSpPr>
          <p:cNvPr id="174" name="Google Shape;174;p9"/>
          <p:cNvSpPr txBox="1"/>
          <p:nvPr/>
        </p:nvSpPr>
        <p:spPr>
          <a:xfrm>
            <a:off x="384750" y="1719744"/>
            <a:ext cx="11151600" cy="3560700"/>
          </a:xfrm>
          <a:prstGeom prst="rect">
            <a:avLst/>
          </a:prstGeom>
          <a:noFill/>
          <a:ln>
            <a:noFill/>
          </a:ln>
        </p:spPr>
        <p:txBody>
          <a:bodyPr anchorCtr="0" anchor="t" bIns="0" lIns="0" spcFirstLastPara="1" rIns="0" wrap="square" tIns="0">
            <a:spAutoFit/>
          </a:bodyPr>
          <a:lstStyle/>
          <a:p>
            <a:pPr indent="-285750" lvl="0" marL="285750" marR="0" rtl="0" algn="just">
              <a:lnSpc>
                <a:spcPct val="90000"/>
              </a:lnSpc>
              <a:spcBef>
                <a:spcPts val="1000"/>
              </a:spcBef>
              <a:spcAft>
                <a:spcPts val="0"/>
              </a:spcAft>
              <a:buClr>
                <a:schemeClr val="dk1"/>
              </a:buClr>
              <a:buSzPts val="2800"/>
              <a:buFont typeface="Arial"/>
              <a:buChar char="•"/>
            </a:pPr>
            <a:r>
              <a:rPr lang="en-US" sz="2800">
                <a:solidFill>
                  <a:schemeClr val="dk1"/>
                </a:solidFill>
                <a:latin typeface="Arial"/>
                <a:ea typeface="Arial"/>
                <a:cs typeface="Arial"/>
                <a:sym typeface="Arial"/>
              </a:rPr>
              <a:t>In operated cases:</a:t>
            </a:r>
            <a:endParaRPr/>
          </a:p>
          <a:p>
            <a:pPr indent="-285750" lvl="1" marL="742950" marR="0" rtl="0" algn="just">
              <a:lnSpc>
                <a:spcPct val="90000"/>
              </a:lnSpc>
              <a:spcBef>
                <a:spcPts val="500"/>
              </a:spcBef>
              <a:spcAft>
                <a:spcPts val="0"/>
              </a:spcAft>
              <a:buClr>
                <a:schemeClr val="dk1"/>
              </a:buClr>
              <a:buSzPts val="2400"/>
              <a:buFont typeface="Arial"/>
              <a:buChar char="•"/>
            </a:pPr>
            <a:r>
              <a:rPr b="0" i="0" lang="en-US" sz="2400" u="none" cap="none" strike="noStrike">
                <a:solidFill>
                  <a:schemeClr val="dk1"/>
                </a:solidFill>
                <a:latin typeface="Arial"/>
                <a:ea typeface="Arial"/>
                <a:cs typeface="Arial"/>
                <a:sym typeface="Arial"/>
              </a:rPr>
              <a:t>Size</a:t>
            </a:r>
            <a:endParaRPr/>
          </a:p>
          <a:p>
            <a:pPr indent="-285750" lvl="1" marL="742950" marR="0" rtl="0" algn="just">
              <a:lnSpc>
                <a:spcPct val="90000"/>
              </a:lnSpc>
              <a:spcBef>
                <a:spcPts val="500"/>
              </a:spcBef>
              <a:spcAft>
                <a:spcPts val="0"/>
              </a:spcAft>
              <a:buClr>
                <a:schemeClr val="dk1"/>
              </a:buClr>
              <a:buSzPts val="2400"/>
              <a:buFont typeface="Arial"/>
              <a:buChar char="•"/>
            </a:pPr>
            <a:r>
              <a:rPr b="0" i="0" lang="en-US" sz="2400" u="none" cap="none" strike="noStrike">
                <a:solidFill>
                  <a:schemeClr val="dk1"/>
                </a:solidFill>
                <a:latin typeface="Arial"/>
                <a:ea typeface="Arial"/>
                <a:cs typeface="Arial"/>
                <a:sym typeface="Arial"/>
              </a:rPr>
              <a:t>Tumor thickness</a:t>
            </a:r>
            <a:endParaRPr/>
          </a:p>
          <a:p>
            <a:pPr indent="-285750" lvl="1" marL="742950" marR="0" rtl="0" algn="just">
              <a:lnSpc>
                <a:spcPct val="90000"/>
              </a:lnSpc>
              <a:spcBef>
                <a:spcPts val="500"/>
              </a:spcBef>
              <a:spcAft>
                <a:spcPts val="0"/>
              </a:spcAft>
              <a:buClr>
                <a:schemeClr val="dk1"/>
              </a:buClr>
              <a:buSzPts val="2400"/>
              <a:buFont typeface="Arial"/>
              <a:buChar char="•"/>
            </a:pPr>
            <a:r>
              <a:rPr b="0" i="0" lang="en-US" sz="2400" u="none" cap="none" strike="noStrike">
                <a:solidFill>
                  <a:schemeClr val="dk1"/>
                </a:solidFill>
                <a:latin typeface="Arial"/>
                <a:ea typeface="Arial"/>
                <a:cs typeface="Arial"/>
                <a:sym typeface="Arial"/>
              </a:rPr>
              <a:t>Depth of invasion (DOI)</a:t>
            </a:r>
            <a:endParaRPr/>
          </a:p>
          <a:p>
            <a:pPr indent="-285750" lvl="1" marL="742950" marR="0" rtl="0" algn="just">
              <a:lnSpc>
                <a:spcPct val="90000"/>
              </a:lnSpc>
              <a:spcBef>
                <a:spcPts val="500"/>
              </a:spcBef>
              <a:spcAft>
                <a:spcPts val="0"/>
              </a:spcAft>
              <a:buClr>
                <a:schemeClr val="dk1"/>
              </a:buClr>
              <a:buSzPts val="2400"/>
              <a:buFont typeface="Arial"/>
              <a:buChar char="•"/>
            </a:pPr>
            <a:r>
              <a:rPr b="0" i="0" lang="en-US" sz="2400" u="none" cap="none" strike="noStrike">
                <a:solidFill>
                  <a:schemeClr val="dk1"/>
                </a:solidFill>
                <a:latin typeface="Arial"/>
                <a:ea typeface="Arial"/>
                <a:cs typeface="Arial"/>
                <a:sym typeface="Arial"/>
              </a:rPr>
              <a:t>Vascular invasion</a:t>
            </a:r>
            <a:endParaRPr/>
          </a:p>
          <a:p>
            <a:pPr indent="-285750" lvl="1" marL="742950" marR="0" rtl="0" algn="just">
              <a:lnSpc>
                <a:spcPct val="90000"/>
              </a:lnSpc>
              <a:spcBef>
                <a:spcPts val="500"/>
              </a:spcBef>
              <a:spcAft>
                <a:spcPts val="0"/>
              </a:spcAft>
              <a:buClr>
                <a:schemeClr val="dk1"/>
              </a:buClr>
              <a:buSzPts val="2400"/>
              <a:buFont typeface="Arial"/>
              <a:buChar char="•"/>
            </a:pPr>
            <a:r>
              <a:rPr b="0" i="0" lang="en-US" sz="2400" u="none" cap="none" strike="noStrike">
                <a:solidFill>
                  <a:schemeClr val="dk1"/>
                </a:solidFill>
                <a:latin typeface="Arial"/>
                <a:ea typeface="Arial"/>
                <a:cs typeface="Arial"/>
                <a:sym typeface="Arial"/>
              </a:rPr>
              <a:t>Perineural spread</a:t>
            </a:r>
            <a:endParaRPr/>
          </a:p>
          <a:p>
            <a:pPr indent="-285750" lvl="1" marL="742950" marR="0" rtl="0" algn="just">
              <a:lnSpc>
                <a:spcPct val="90000"/>
              </a:lnSpc>
              <a:spcBef>
                <a:spcPts val="500"/>
              </a:spcBef>
              <a:spcAft>
                <a:spcPts val="0"/>
              </a:spcAft>
              <a:buClr>
                <a:schemeClr val="dk1"/>
              </a:buClr>
              <a:buSzPts val="2400"/>
              <a:buFont typeface="Arial"/>
              <a:buChar char="•"/>
            </a:pPr>
            <a:r>
              <a:rPr b="0" i="0" lang="en-US" sz="2400" u="none" cap="none" strike="noStrike">
                <a:solidFill>
                  <a:schemeClr val="dk1"/>
                </a:solidFill>
                <a:latin typeface="Arial"/>
                <a:ea typeface="Arial"/>
                <a:cs typeface="Arial"/>
                <a:sym typeface="Arial"/>
              </a:rPr>
              <a:t>Primary tumor size (pT)</a:t>
            </a:r>
            <a:endParaRPr/>
          </a:p>
          <a:p>
            <a:pPr indent="-285750" lvl="1" marL="742950" marR="0" rtl="0" algn="just">
              <a:lnSpc>
                <a:spcPct val="90000"/>
              </a:lnSpc>
              <a:spcBef>
                <a:spcPts val="500"/>
              </a:spcBef>
              <a:spcAft>
                <a:spcPts val="0"/>
              </a:spcAft>
              <a:buClr>
                <a:schemeClr val="dk1"/>
              </a:buClr>
              <a:buSzPts val="2400"/>
              <a:buFont typeface="Arial"/>
              <a:buChar char="•"/>
            </a:pPr>
            <a:r>
              <a:rPr b="0" i="0" lang="en-US" sz="2400" u="none" cap="none" strike="noStrike">
                <a:solidFill>
                  <a:schemeClr val="dk1"/>
                </a:solidFill>
                <a:latin typeface="Arial"/>
                <a:ea typeface="Arial"/>
                <a:cs typeface="Arial"/>
                <a:sym typeface="Arial"/>
              </a:rPr>
              <a:t>Nodal status</a:t>
            </a:r>
            <a:endParaRPr/>
          </a:p>
          <a:p>
            <a:pPr indent="-285750" lvl="1" marL="742950" marR="0" rtl="0" algn="just">
              <a:lnSpc>
                <a:spcPct val="90000"/>
              </a:lnSpc>
              <a:spcBef>
                <a:spcPts val="500"/>
              </a:spcBef>
              <a:spcAft>
                <a:spcPts val="0"/>
              </a:spcAft>
              <a:buClr>
                <a:schemeClr val="dk1"/>
              </a:buClr>
              <a:buSzPts val="2400"/>
              <a:buFont typeface="Arial"/>
              <a:buChar char="•"/>
            </a:pPr>
            <a:r>
              <a:rPr b="0" i="0" lang="en-US" sz="2400" u="none" cap="none" strike="noStrike">
                <a:solidFill>
                  <a:schemeClr val="dk1"/>
                </a:solidFill>
                <a:latin typeface="Arial"/>
                <a:ea typeface="Arial"/>
                <a:cs typeface="Arial"/>
                <a:sym typeface="Arial"/>
              </a:rPr>
              <a:t>Surgical margins</a:t>
            </a:r>
            <a:endParaRPr/>
          </a:p>
        </p:txBody>
      </p:sp>
      <p:pic>
        <p:nvPicPr>
          <p:cNvPr descr="Image" id="175" name="Google Shape;175;p9"/>
          <p:cNvPicPr preferRelativeResize="0"/>
          <p:nvPr/>
        </p:nvPicPr>
        <p:blipFill rotWithShape="1">
          <a:blip r:embed="rId4">
            <a:alphaModFix/>
          </a:blip>
          <a:srcRect b="0" l="0" r="0" t="0"/>
          <a:stretch/>
        </p:blipFill>
        <p:spPr>
          <a:xfrm>
            <a:off x="6293344" y="655837"/>
            <a:ext cx="4931762" cy="3944679"/>
          </a:xfrm>
          <a:prstGeom prst="rect">
            <a:avLst/>
          </a:prstGeom>
          <a:noFill/>
          <a:ln>
            <a:noFill/>
          </a:ln>
        </p:spPr>
      </p:pic>
      <p:sp>
        <p:nvSpPr>
          <p:cNvPr id="176" name="Google Shape;176;p9"/>
          <p:cNvSpPr txBox="1"/>
          <p:nvPr/>
        </p:nvSpPr>
        <p:spPr>
          <a:xfrm>
            <a:off x="5947903" y="4747206"/>
            <a:ext cx="5763027" cy="1169551"/>
          </a:xfrm>
          <a:prstGeom prst="rect">
            <a:avLst/>
          </a:prstGeom>
          <a:noFill/>
          <a:ln>
            <a:noFill/>
          </a:ln>
        </p:spPr>
        <p:txBody>
          <a:bodyPr anchorCtr="0" anchor="t" bIns="45700" lIns="91425" spcFirstLastPara="1" rIns="91425" wrap="square" tIns="45700">
            <a:spAutoFit/>
          </a:bodyPr>
          <a:lstStyle/>
          <a:p>
            <a:pPr indent="0" lvl="0" marL="0" marR="0" rtl="0" algn="just">
              <a:spcBef>
                <a:spcPts val="0"/>
              </a:spcBef>
              <a:spcAft>
                <a:spcPts val="0"/>
              </a:spcAft>
              <a:buNone/>
            </a:pPr>
            <a:r>
              <a:rPr i="1" lang="en-US" sz="1400">
                <a:solidFill>
                  <a:schemeClr val="dk1"/>
                </a:solidFill>
                <a:latin typeface="Arial"/>
                <a:ea typeface="Arial"/>
                <a:cs typeface="Arial"/>
                <a:sym typeface="Arial"/>
              </a:rPr>
              <a:t>Figure. Squamous cell carcinoma. Adapted from WHO Classification of Tumours Editorial Board. Head and neck tumours [Internet]. Lyon (France): International Agency for Research on Cancer; 2023 [cited 2024 May 30th]. (WHO classification of tumours series, 5th ed.; vol. 9). Available from: https://tumourclassification.iarc.who.int/chapters/52.</a:t>
            </a:r>
            <a:endParaRPr i="1" sz="1400">
              <a:solidFill>
                <a:schemeClr val="dk1"/>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Tema do Office">
  <a:themeElements>
    <a:clrScheme name="Office">
      <a:dk1>
        <a:srgbClr val="000000"/>
      </a:dk1>
      <a:lt1>
        <a:srgbClr val="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2024-05-18T18:59:15Z</dcterms:created>
  <dc:creator>Wilker Dias Martins</dc:creator>
</cp:coreProperties>
</file>